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423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3" r:id="rId36"/>
    <p:sldId id="484" r:id="rId37"/>
    <p:sldId id="490" r:id="rId38"/>
    <p:sldId id="485" r:id="rId39"/>
    <p:sldId id="486" r:id="rId40"/>
    <p:sldId id="487" r:id="rId41"/>
    <p:sldId id="488" r:id="rId42"/>
    <p:sldId id="489" r:id="rId43"/>
  </p:sldIdLst>
  <p:sldSz cx="10080625" cy="7559675"/>
  <p:notesSz cx="7772400" cy="10058400"/>
  <p:defaultTextStyle>
    <a:defPPr>
      <a:defRPr lang="en-US"/>
    </a:defPPr>
    <a:lvl1pPr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56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28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00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72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6C3"/>
    <a:srgbClr val="8077F5"/>
    <a:srgbClr val="66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656" y="9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>
            <a:defPPr lvl="0">
              <a:buSzPct val="45000"/>
              <a:buFont typeface="StarSymbol"/>
              <a:buNone/>
            </a:defPPr>
            <a:lvl1pPr lvl="0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>
            <a:defPPr lvl="0">
              <a:buSzPct val="45000"/>
              <a:buFont typeface="StarSymbol"/>
              <a:buNone/>
            </a:defPPr>
            <a:lvl1pPr lvl="0" algn="r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/>
          <a:lstStyle>
            <a:defPPr lvl="0">
              <a:buSzPct val="45000"/>
              <a:buFont typeface="StarSymbol"/>
              <a:buNone/>
            </a:defPPr>
            <a:lvl1pPr lvl="0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/>
          <a:lstStyle>
            <a:defPPr lvl="0">
              <a:buSzPct val="45000"/>
              <a:buFont typeface="StarSymbol"/>
              <a:buNone/>
            </a:defPPr>
            <a:lvl1pPr lvl="0" algn="r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+mn-lt"/>
                <a:cs typeface="+mn-cs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fld id="{4C6AC21D-B6A5-4BC9-9C13-E03FC522613B}" type="slidenum">
              <a:rPr/>
              <a:pPr>
                <a:defRPr sz="1400"/>
              </a:pPr>
              <a:t>‹#›</a:t>
            </a:fld>
            <a:endParaRPr lang="en-US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1421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endParaRPr lang="en-US" noProof="0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fld id="{79E314A5-BEAB-4A31-89F0-EE67EFF9428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91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ea typeface="Microsoft YaHei" pitchFamily="2"/>
        <a:cs typeface="Mangal" pitchFamily="2"/>
      </a:defRPr>
    </a:lvl1pPr>
    <a:lvl2pPr marL="742950" indent="-28575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2pPr>
    <a:lvl3pPr marL="11430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3pPr>
    <a:lvl4pPr marL="16002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4pPr>
    <a:lvl5pPr marL="20574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7651" name="Notes Placeholder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 smtClean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1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29699" name="Notes Placeholder 2"/>
          <p:cNvSpPr txBox="1">
            <a:spLocks noGrp="1"/>
          </p:cNvSpPr>
          <p:nvPr>
            <p:ph type="body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endParaRPr altLang="en-US" smtClean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5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34A4A6-F193-470B-AC6E-FF06C7370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ED4E7-EE7A-440B-BF08-3684FB564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4F446-8538-4601-B989-790BA962C8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C3F6E-C22E-4701-8AC4-75949F031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250F8-BF8D-4AC4-89EA-E080034F6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37EA5-29C3-485B-BBD7-686BCE2DA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64E4E-0526-4696-9DBC-3FBBB11588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FA62D2-A702-436B-B4FC-B5DFB0BBCE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BA2F9-D51C-4319-BC91-BE81F4DAA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302B1-C009-468E-A48E-EA90D767D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 rtlCol="0">
            <a:normAutofit/>
          </a:bodyPr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0A110-C5B9-4FC8-9D56-D09F80D868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3238" y="303213"/>
            <a:ext cx="9074150" cy="125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238" y="1763713"/>
            <a:ext cx="9074150" cy="498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7007225"/>
            <a:ext cx="2352675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 defTabSz="914305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 defTabSz="914305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 defTabSz="914305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57B949-B197-4AE6-9C74-A25F6C05C0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006475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2pPr>
      <a:lvl3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3pPr>
      <a:lvl4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4pPr>
      <a:lvl5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5pPr>
      <a:lvl6pPr marL="4572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6pPr>
      <a:lvl7pPr marL="9144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7pPr>
      <a:lvl8pPr marL="13716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8pPr>
      <a:lvl9pPr marL="18288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9pPr>
    </p:titleStyle>
    <p:bodyStyle>
      <a:lvl1pPr marL="377825" indent="-377825" algn="l" defTabSz="100647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563" indent="-314325" algn="l" defTabSz="100647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713" indent="-250825" algn="l" defTabSz="100647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6950" indent="-250825" algn="l" defTabSz="100647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htwins.net/scale2/index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riak.co.uk/lhc/lhc-webcams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171857" y="5165098"/>
            <a:ext cx="6672242" cy="273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66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“Place your hand on a hot stove for a minute and it seems like an hour, sit with a pretty girl for an hour and it seems like a minute.  That is relativity.”</a:t>
            </a:r>
          </a:p>
          <a:p>
            <a:r>
              <a:rPr lang="en-US" sz="2866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 	     </a:t>
            </a:r>
            <a:r>
              <a:rPr lang="en-US" sz="2205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-Albert Einstein</a:t>
            </a:r>
          </a:p>
          <a:p>
            <a:r>
              <a:rPr lang="en-US" sz="2866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530" y="0"/>
            <a:ext cx="10079567" cy="146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1107" tIns="55553" rIns="111107" bIns="55553">
            <a:spAutoFit/>
          </a:bodyPr>
          <a:lstStyle/>
          <a:p>
            <a:pPr algn="ctr"/>
            <a:r>
              <a:rPr lang="en-US" sz="4409" dirty="0" smtClean="0">
                <a:latin typeface="Times New Roman" pitchFamily="18" charset="0"/>
                <a:cs typeface="Times New Roman" pitchFamily="18" charset="0"/>
              </a:rPr>
              <a:t>PHYS 2210</a:t>
            </a:r>
            <a:endParaRPr lang="en-US" sz="4409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4409" dirty="0">
                <a:latin typeface="Times New Roman" pitchFamily="18" charset="0"/>
                <a:cs typeface="Times New Roman" pitchFamily="18" charset="0"/>
              </a:rPr>
              <a:t>Lecture # 1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30" y="2580160"/>
            <a:ext cx="10079567" cy="66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11107" tIns="55553" rIns="111107" bIns="55553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Vern Hart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PhD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vhart@uvu.edu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http://3.bp.blogspot.com/-IYq1IOKlQ2U/UNGpkdc3N8I/AAAAAAAAIW4/BnqwT1lJaDE/s1600/grayscale-albert-einstein-monochrome-scientists-black-background-portraits-HD-Wallpaper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r="19076"/>
          <a:stretch/>
        </p:blipFill>
        <p:spPr bwMode="auto">
          <a:xfrm>
            <a:off x="6846089" y="4414853"/>
            <a:ext cx="3232017" cy="31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3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-1"/>
            <a:ext cx="10079567" cy="1259946"/>
          </a:xfrm>
        </p:spPr>
        <p:txBody>
          <a:bodyPr>
            <a:normAutofit/>
          </a:bodyPr>
          <a:lstStyle/>
          <a:p>
            <a:r>
              <a:rPr lang="en-US" sz="3968" u="sng" dirty="0">
                <a:latin typeface="Times New Roman" pitchFamily="18" charset="0"/>
                <a:cs typeface="Times New Roman" pitchFamily="18" charset="0"/>
              </a:rPr>
              <a:t>3 Realms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9" y="2147907"/>
            <a:ext cx="10079567" cy="83996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Classical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528" y="3887832"/>
            <a:ext cx="10079567" cy="83996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solidFill>
                  <a:srgbClr val="00B0F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Relativistic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9" y="5555762"/>
            <a:ext cx="10079567" cy="83996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solidFill>
                  <a:srgbClr val="92D05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Quantum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9" y="4559804"/>
            <a:ext cx="3971829" cy="1259946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2866" dirty="0">
                <a:latin typeface="Times New Roman" pitchFamily="18" charset="0"/>
                <a:ea typeface="+mj-ea"/>
                <a:cs typeface="Times New Roman" pitchFamily="18" charset="0"/>
              </a:rPr>
              <a:t>Modern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628415" y="4535805"/>
            <a:ext cx="1187949" cy="539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40416" y="5303772"/>
            <a:ext cx="1295944" cy="623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528" y="7132637"/>
            <a:ext cx="1006756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http://htwins.net/scale2/index.html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" y="0"/>
            <a:ext cx="10079567" cy="1055955"/>
          </a:xfrm>
        </p:spPr>
        <p:txBody>
          <a:bodyPr>
            <a:normAutofit/>
          </a:bodyPr>
          <a:lstStyle/>
          <a:p>
            <a:r>
              <a:rPr lang="en-US" sz="3968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Classical</a:t>
            </a:r>
          </a:p>
        </p:txBody>
      </p:sp>
      <p:pic>
        <p:nvPicPr>
          <p:cNvPr id="111618" name="Picture 2" descr="http://jonlieffmd.com/wp-content/uploads/2012/05/Billard-ball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" y="1349441"/>
            <a:ext cx="3824336" cy="2501902"/>
          </a:xfrm>
          <a:prstGeom prst="rect">
            <a:avLst/>
          </a:prstGeom>
          <a:noFill/>
        </p:spPr>
      </p:pic>
      <p:pic>
        <p:nvPicPr>
          <p:cNvPr id="111620" name="Picture 4" descr="http://ak2.picdn.net/shutterstock/videos/471937/preview/stock-footage-tasty-apple-is-falling-down-from-the-apple-tr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3880" y="5186777"/>
            <a:ext cx="4199819" cy="2372898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28274" y="683968"/>
            <a:ext cx="3899832" cy="1259946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fontScale="925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“Slow”     &lt;100,000,000 mph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0" y="6299729"/>
            <a:ext cx="3611845" cy="1259946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lnSpcReduction="100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Medium-Sized</a:t>
            </a:r>
          </a:p>
          <a:p>
            <a:pPr lvl="0" algn="ctr">
              <a:spcBef>
                <a:spcPct val="0"/>
              </a:spcBef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~10</a:t>
            </a:r>
            <a:r>
              <a:rPr lang="en-US" sz="3968" baseline="30000" dirty="0">
                <a:latin typeface="Times New Roman" pitchFamily="18" charset="0"/>
                <a:ea typeface="+mj-ea"/>
                <a:cs typeface="Times New Roman" pitchFamily="18" charset="0"/>
              </a:rPr>
              <a:t>-6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 -10</a:t>
            </a:r>
            <a:r>
              <a:rPr lang="en-US" sz="3968" baseline="30000" dirty="0"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3968" baseline="300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11622" name="Picture 6" descr="http://1.bp.blogspot.com/-nanm8RN0YZs/TZZJRcZ-wbI/AAAAAAAABss/-EofuQaTfn8/s1600/Bowling+ball+is+invented+in+1862.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" y="3521849"/>
            <a:ext cx="3447852" cy="2585889"/>
          </a:xfrm>
          <a:prstGeom prst="rect">
            <a:avLst/>
          </a:prstGeom>
          <a:noFill/>
        </p:spPr>
      </p:pic>
      <p:pic>
        <p:nvPicPr>
          <p:cNvPr id="111624" name="Picture 8" descr="http://cdn.wonderfulengineering.com/wp-content/uploads/2014/05/train-pictures-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46122" y="2249162"/>
            <a:ext cx="4914065" cy="3071290"/>
          </a:xfrm>
          <a:prstGeom prst="rect">
            <a:avLst/>
          </a:prstGeom>
          <a:noFill/>
        </p:spPr>
      </p:pic>
      <p:pic>
        <p:nvPicPr>
          <p:cNvPr id="111626" name="Picture 10" descr="http://images.fineartamerica.com/images-medium-large-5/girl-riding-bicycle-oscar-gutierrez.jpg"/>
          <p:cNvPicPr>
            <a:picLocks noChangeAspect="1" noChangeArrowheads="1"/>
          </p:cNvPicPr>
          <p:nvPr/>
        </p:nvPicPr>
        <p:blipFill>
          <a:blip r:embed="rId6" cstate="print"/>
          <a:srcRect l="28280" t="13887" r="20291" b="1117"/>
          <a:stretch>
            <a:fillRect/>
          </a:stretch>
        </p:blipFill>
        <p:spPr bwMode="auto">
          <a:xfrm>
            <a:off x="7245217" y="1967916"/>
            <a:ext cx="2834878" cy="3107866"/>
          </a:xfrm>
          <a:prstGeom prst="rect">
            <a:avLst/>
          </a:prstGeom>
          <a:noFill/>
        </p:spPr>
      </p:pic>
      <p:pic>
        <p:nvPicPr>
          <p:cNvPr id="111628" name="Picture 12" descr="http://images.bwog.com/wp-content/uploads/2011/01/Sequence-01.Still00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10866" y="4938978"/>
            <a:ext cx="2669229" cy="2620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16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0"/>
            <a:ext cx="10079567" cy="1055955"/>
          </a:xfrm>
        </p:spPr>
        <p:txBody>
          <a:bodyPr>
            <a:normAutofit/>
          </a:bodyPr>
          <a:lstStyle/>
          <a:p>
            <a:r>
              <a:rPr lang="en-US" sz="3968" u="sng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Relativistic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976273" y="755967"/>
            <a:ext cx="3851833" cy="1187947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fontScale="92500" lnSpcReduction="100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Fast Things &gt;100,000,000 mph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0" y="6443723"/>
            <a:ext cx="4163820" cy="1115950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fontScale="92500" lnSpcReduction="100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Big Things</a:t>
            </a:r>
          </a:p>
          <a:p>
            <a:pPr lvl="0" algn="ctr">
              <a:spcBef>
                <a:spcPct val="0"/>
              </a:spcBef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&gt;1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968" baseline="30000" dirty="0">
                <a:latin typeface="Times New Roman" pitchFamily="18" charset="0"/>
                <a:cs typeface="Times New Roman" pitchFamily="18" charset="0"/>
              </a:rPr>
              <a:t>6 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3968" baseline="300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98658" name="Picture 2" descr="http://www.bnl.gov/bnlweb/pubaf/pr/photos/2013/04/RHIC-tunnel-H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" y="1130926"/>
            <a:ext cx="4571804" cy="3034674"/>
          </a:xfrm>
          <a:prstGeom prst="rect">
            <a:avLst/>
          </a:prstGeom>
          <a:noFill/>
        </p:spPr>
      </p:pic>
      <p:pic>
        <p:nvPicPr>
          <p:cNvPr id="198660" name="Picture 4" descr="http://upload.wikimedia.org/wikipedia/commons/d/d4/BlackHo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" y="3346772"/>
            <a:ext cx="4571803" cy="2904958"/>
          </a:xfrm>
          <a:prstGeom prst="rect">
            <a:avLst/>
          </a:prstGeom>
          <a:noFill/>
        </p:spPr>
      </p:pic>
      <p:pic>
        <p:nvPicPr>
          <p:cNvPr id="198662" name="Picture 6" descr="http://www.nasa.gov/sites/default/files/cygx1_i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332" y="1896652"/>
            <a:ext cx="5507764" cy="2999140"/>
          </a:xfrm>
          <a:prstGeom prst="rect">
            <a:avLst/>
          </a:prstGeom>
          <a:noFill/>
        </p:spPr>
      </p:pic>
      <p:pic>
        <p:nvPicPr>
          <p:cNvPr id="198664" name="Picture 8" descr="http://media4.s-nbcnews.com/j/MSNBC/Components/Photo/_new/120829-BlackHole1Photo-hmed-1205a_files.grid-6x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2352" y="4823793"/>
            <a:ext cx="5517745" cy="27358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78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0"/>
            <a:ext cx="10079567" cy="1055955"/>
          </a:xfrm>
        </p:spPr>
        <p:txBody>
          <a:bodyPr>
            <a:normAutofit/>
          </a:bodyPr>
          <a:lstStyle/>
          <a:p>
            <a:r>
              <a:rPr lang="en-US" sz="3968" u="sng" dirty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Quantum</a:t>
            </a:r>
          </a:p>
        </p:txBody>
      </p:sp>
      <p:pic>
        <p:nvPicPr>
          <p:cNvPr id="197634" name="Picture 2" descr="https://vzn1.files.wordpress.com/2013/02/quantum_corral_nise.jpg"/>
          <p:cNvPicPr>
            <a:picLocks noChangeAspect="1" noChangeArrowheads="1"/>
          </p:cNvPicPr>
          <p:nvPr/>
        </p:nvPicPr>
        <p:blipFill>
          <a:blip r:embed="rId2" cstate="print"/>
          <a:srcRect l="6470" t="17114" r="3824" b="15239"/>
          <a:stretch>
            <a:fillRect/>
          </a:stretch>
        </p:blipFill>
        <p:spPr bwMode="auto">
          <a:xfrm>
            <a:off x="4669896" y="1883920"/>
            <a:ext cx="5410201" cy="3263859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56263" y="755968"/>
            <a:ext cx="3671842" cy="1187946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fontScale="92500" lnSpcReduction="100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Energetic Things &gt;1,000,000 </a:t>
            </a:r>
            <a:r>
              <a:rPr lang="en-US" sz="3968" dirty="0" err="1">
                <a:latin typeface="Times New Roman" pitchFamily="18" charset="0"/>
                <a:ea typeface="+mj-ea"/>
                <a:cs typeface="Times New Roman" pitchFamily="18" charset="0"/>
              </a:rPr>
              <a:t>Mev</a:t>
            </a:r>
            <a:endParaRPr lang="en-US" sz="3968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0" y="6395725"/>
            <a:ext cx="3779838" cy="1163950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 fontScale="92500" lnSpcReduction="10000"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Small Things</a:t>
            </a:r>
          </a:p>
          <a:p>
            <a:pPr lvl="0" algn="ctr">
              <a:spcBef>
                <a:spcPct val="0"/>
              </a:spcBef>
            </a:pPr>
            <a:r>
              <a:rPr lang="en-US" sz="3968" dirty="0">
                <a:latin typeface="Times New Roman" pitchFamily="18" charset="0"/>
                <a:ea typeface="+mj-ea"/>
                <a:cs typeface="Times New Roman" pitchFamily="18" charset="0"/>
              </a:rPr>
              <a:t>&lt;1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3968" baseline="30000" dirty="0">
                <a:latin typeface="Times New Roman" pitchFamily="18" charset="0"/>
                <a:cs typeface="Times New Roman" pitchFamily="18" charset="0"/>
              </a:rPr>
              <a:t>-6 </a:t>
            </a:r>
            <a:r>
              <a:rPr lang="en-US" sz="3968" dirty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3968" baseline="3000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97638" name="Picture 6" descr="http://hep.physics.uoc.gr/pictures/pic6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" y="1129909"/>
            <a:ext cx="4679799" cy="3611004"/>
          </a:xfrm>
          <a:prstGeom prst="rect">
            <a:avLst/>
          </a:prstGeom>
          <a:noFill/>
        </p:spPr>
      </p:pic>
      <p:pic>
        <p:nvPicPr>
          <p:cNvPr id="197640" name="Picture 8" descr="http://www.zyonmagazine.com/wp-content/uploads/2014/01/green_la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336" y="4715798"/>
            <a:ext cx="5567760" cy="2843876"/>
          </a:xfrm>
          <a:prstGeom prst="rect">
            <a:avLst/>
          </a:prstGeom>
          <a:noFill/>
        </p:spPr>
      </p:pic>
      <p:pic>
        <p:nvPicPr>
          <p:cNvPr id="197636" name="Picture 4" descr="http://33.media.tumblr.com/76f47f7f327f137fc1be2f96e2d96fbd/tumblr_mxwu08aWni1qa77t4o1_128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" y="3887833"/>
            <a:ext cx="4523805" cy="254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044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-1"/>
            <a:ext cx="10079567" cy="1007957"/>
          </a:xfrm>
        </p:spPr>
        <p:txBody>
          <a:bodyPr>
            <a:normAutofit/>
          </a:bodyPr>
          <a:lstStyle/>
          <a:p>
            <a:r>
              <a:rPr lang="en-US" sz="3968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Grand Unified Theory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28222" y="6299729"/>
            <a:ext cx="2951873" cy="1259946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968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GUT</a:t>
            </a:r>
          </a:p>
        </p:txBody>
      </p:sp>
      <p:pic>
        <p:nvPicPr>
          <p:cNvPr id="196610" name="Picture 2" descr="http://upload.wikimedia.org/wikipedia/commons/1/1c/CMS_Higgs-ev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1608" y="3671843"/>
            <a:ext cx="2718488" cy="2506722"/>
          </a:xfrm>
          <a:prstGeom prst="rect">
            <a:avLst/>
          </a:prstGeom>
          <a:noFill/>
        </p:spPr>
      </p:pic>
      <p:pic>
        <p:nvPicPr>
          <p:cNvPr id="196612" name="Picture 4" descr="http://i16.photobucket.com/albums/b42/Throbert/cartoons/then_a_miracle_occu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1636" y="4158842"/>
            <a:ext cx="3674842" cy="3149865"/>
          </a:xfrm>
          <a:prstGeom prst="rect">
            <a:avLst/>
          </a:prstGeom>
          <a:noFill/>
        </p:spPr>
      </p:pic>
      <p:pic>
        <p:nvPicPr>
          <p:cNvPr id="196614" name="Picture 6" descr="http://www.scielo.br/img/revistas/bjp/v37n4/a10frm25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4379" y="1252244"/>
            <a:ext cx="6047740" cy="2057913"/>
          </a:xfrm>
          <a:prstGeom prst="rect">
            <a:avLst/>
          </a:prstGeom>
          <a:noFill/>
        </p:spPr>
      </p:pic>
      <p:sp>
        <p:nvSpPr>
          <p:cNvPr id="196616" name="AutoShape 8" descr="data:image/jpeg;base64,/9j/4AAQSkZJRgABAQAAAQABAAD/2wCEAAkGBxQTEhUUEhQWFRUWFxwaGBgYGBocGhgcGhccGBoXHRwYHCggGBslHBwYITEhJSkrLi4uFx8zODMsNygtLisBCgoKBQUFDgUFDisZExkrKysrKysrKysrKysrKysrKysrKysrKysrKysrKysrKysrKysrKysrKysrKysrKysrK//AABEIAQAAxQMBIgACEQEDEQH/xAAbAAABBQEBAAAAAAAAAAAAAAAFAQIDBAYAB//EADkQAAEDAgUCAwYFBAICAwAAAAEAAhEDIQQFEjFBUWEicYEGEzKRobFCwdHh8BRSYvEjchUzJEOC/8QAFAEBAAAAAAAAAAAAAAAAAAAAAP/EABQRAQAAAAAAAAAAAAAAAAAAAAD/2gAMAwEAAhEDEQA/AMySmqV7VHCBhKSUpXBqBhTXOUjgoXIFBT1G1OcUCB65zrqEhPaUDgkLinlsRPKSEEjAo6jk4vgKF70DSUwuXOKjcgUvTdaZKbKCwx6So9QakjnIH612tRJJQSl6brTJTZQTe9XKOVyDUkKNzFIU1BAWKRrU8qam1BRqBVKiK12Km6jPwmT0QR02EkAfpsJ5RHLcE6paGNpt+J7hP+/RR5dlrqhALTHnH34Wvo03AinRZq0mIBAaIm5MH6XQVsJl9FrIZTe/rILb9Y3jzKdR9m/eG9Is5nTBB4NzcdluMryqoBNR8NN7n6DYx3KKMyaiRvPUyfoEHj+ZezVQOc4yRO4ue3+kHdhZLWhpBPJO/SeAvdH5cwjTJPSbx3QOv7NMb4xTDz6fmg8sflFTTBFo1A9bbfRC3U/EQOP5K9XOWnxHQRpFuObg87LM+0fsw6Q6k2WRwLiRN44Bn5IMS8dDKiKv4vK6lLxOiJgkEGDGxjYpGYQQ3qRJPA3sgHEKMq3VociT6Kq4oGyu1XXJCUDXOXAriuKDiU2VxSBA4Fcmg91yDVvcma1MWKP3d0ClSsfC7TZRkIOMuMNBJ6C6mw2UvqEDwtveT9LK/gME5rXNeRTLxuSZjjYWCJ5TkNtLajDB4N/qEEWFwh1BrIJH9oJntMwD+q2vs9k9RjI92ASbXIj1G6TJ8sZQEl0nqTb0sFoMuxRIt1t+vkgmo5XLR70yeg2Vt+EZFwuNeGyVRq48jy7oFdSEwLeSa9toN1Gyv15Epja9+/3/AHQTmgCLbqpiMMBv6+Xkp24mPPgKOudX2/2gzWMyilUbV1UwCRPhsD0sbT+qC1PZwQ1gGmOYBsTJEnuVu24XWNOw579FZp4FgieOEGEzXJqNFpFxAgkc2Xl+csAcREOBMxzyPovcPaXDB4IAgxa0ry3Osl+IukuHaJ4+GOY3QZABcQrlbDjTIO3Cp60DYTSlJUTnQgc8pupJqTZQPHdcoXBcg3IC4tT2riga0p9BtyegJCakBPH8lBaoYqp4QHFxmLmw+e61OV5c4Q6rVudmNgRPkYWWw9MUwHPb5QZP7LS5TQc8BzRv1mR9LeQhBpsLRaw6yXONgQd/9dgruFx5fsxwvY/shnuohz3EnpG0fZWcHmAHwCRNz+5hAWqYnYOvCC4nHQ/kj8u3VOzDHDSS4gAd/wBFn/8AyjJ58pQafD4uR3At37Jle7res8eqzLswJ2iB0J/RJ/5B8iHHyQar+siBY/cJ7cSzrB6GyzTa54JE7wVMZJkknzQH25iBIlMpZhJ3QZzExvhMhAcrjVeBHXlBPaOk00vFu4x8th84T3Zk5t9x9v2VqnjRUAkCOqDxrHYSpT1a2Fu/iixHp80HfTLd1637QZSR4qJ0m5GxY7zleZ1iCHhwhwNx3ncDjkIBT3KMlK9yY5BwN0upM7pupBIHrlGCuQehaZUpopYTtSCuaamp0tMFwnkDr3PZIXKZlZpI4tHX6IC2V4A1XaqmkNHW3yHPmjjcYGeGkCQNzt8uVnW4hzfDPyHba+3oiOCpveBJEbkDe3ZBPj83922IjVv1Pn2QbCZ5eBBLuoPPaLKzisHLjrnxAhptAtuRKXLckptadLySTd5DRPZt0DMzxZLDeT0AsFnKePcTpJCOZ0bQBYTzM91jMK46zPVBrcNWPoiNMybLO0Xn4jYDYfzcojg8VJ+FxPew+qDQ0oi5CtNe2BcyOxVPB1C6IDfn+yvh5gjT6yECF7TyPqkc0HYhOdV/xd9PyKd74EQAfUR90FKuInoo8uNyAlxjvQ/L/ap0K5a4fVBfxT3MJDgC3c+XUBYn2wyU6/eUz4Xjjnuey3j8QHC+4QnMIfScwC7LgdjuP2QeQ4igW/OPkqzitVm1JunxAiNy2CBbobjjlZ3E4OBqF229J2kcbH5IKrk1qc5NCBYXJsrkHpoCa5PK5wkIIIkq02mBBcPTk+iTBMBdBIEzBPXhWGYR4ILvCByR9uSglDS5wcS0jYTx/N0Vy9p1WdebmbW6KvgMCHHe0fF+QHJ7pprQ6BYDn6INDmjqAZBcwPjctk/NY7D4x3vIDp79hz5qXF1WukmRxc3PzshWHLTWbFg4gd99tvsgJZvq0b7npc9lj64h0/zdbnOmddwPU9h6rDZgY+fHCAvg6ttR+fRE8MHGC0CO5v52QDCPLvCLgGT3gbfNU6uYYjUdIIHQbBB6NgyQROj5/sigpFtwPSV5hl2dPbaoZcDsfsvQcoztrwATwgt0a3hEg9VI0uiwHz/ZO1NseyEYzPmUWnsgJYmY8TY+oQrT4iFDQ9qqdQXPCtUajS9jhcG6CXHUNID5i0FVJ8LiOn+wieZPBERNkLa3cjbogyea6Zc917bAWcBuD3F/RAH0hMNB0OHPQ/hMdCt1jcu13BGn8Qi7SOfks494pPLmt8JO3ltbj9kGPrMgx0USsY5sPN55lVkCgJEqRB6saSQU+uymTS5AlKhJs0n+fJEqWCILXPIaI5Mmdo3Q1zyAbkDtyieREEyZnz49dkBEDS2Abx0j7oTmFEgN6wVp8SxmmY2+qBY8gjaIJ+SDI15bYkwZ32kqPAWqNO8GfMhC8VmjnVn/ANocQBfYWV7K64kOd5+V0Gr9ph4S5ti4CP8A9b/RYfHtgfZaLPsyGljZ2H2sPogzaAquaL3+f7oIsnedQEbwIVrMqrHv0urClTBjwxJPX7qxmOAdTa4suSIadiONt5/VZVmVT/8AaGONiHSORz5j6IDeLymm0iMR7xhsSd2u79D5qnRxT6FTRqloO46LXOyuhWo0wKkvYIfUv4wdw4/ivfqsxmmEbTedE6dQgkybboN+zE6aOtx3CwftHVe6AHAautrdV6Lg2tq4QMNxAB6rD+0Pskdbix4a3iZMX5IFj3QCaOS16Ya/U0sJu5hnT59B3W2ylrgNJ3aRHr0WVblDmNBpVg55DvetBkVJJOw281q/ZVpNKm5150iZmY/ZAWzDE7WsOVSxhLdL2/C4fI8pMfWLHubu0mR6q1QYHYYg7NM+QP6FABx1dzSXsMED0I7ofjXNxDHgs93VaNW8B8XMdx9l2dPLC0tNy0i3MGx6IVhc4LXsqAN7tixvBG/IlACxWDJ2GwvdUEexzy59YhpDGybGwE6QCEAe6UHBclC5B6oKi5zlCHJZQSa7eV79klLGvfsYO0WhcAosLhhq0uOkE/EgNUnOOmXEXOoTa3K7MXy3sR/CmYfA/EGuloNj2G0qLM6sUy7jZB51WOh7z1cT89lHhsS4g8eXTor+fsHvIbsQI+w+io4dpa3SRB478oHVK5IuVaymtL2h0R349ZsqDzZNou8QMIN5/RgtD2i+qYHIHWdlxy73hJJZq66DP0IB81JlWJGkX3H1g/REmuAHhFpQV6OF0yXOJAFuPoFkPaHEhxECw+pW3x1T/jIG5FyvL8yx+p8AeEG3dB6X7D1y6i4HpIRHMMNrZrpnS8boP7EGw6Efkj1U6H6SbO280AWhUcD/AMjRI5b9yDcdbKVlNtFriABzINiT0G2/RX8ZSjxAXHPKGZwCaYDf7p/M+iCti8VqA1b2uiWCxOmn4tiIPrz6GPms66psBcNufRGcvqAsaD+IFAAzqGsIN3CzfzNlkLlxImZstzja7KZc2oNU7B0c9CheJr0mNeCKVxbwnW08W5+aABjswdoNMANBMuj8RAi/Jjp3QiFZxPW11WlA5q5JK5B6WlDlHqTmBBYanF6jaU2o0oCox73N0yOm3G02Qz2kxBbRl1wBEDvykpNKt1600wxzdRn4j06IMjTeKtBx5aeeY5+6p1HANHUI1mWWuAim5ml4JgDSQRuXQIjus7Wdosb2QMco6czZN1kiykwh8bZ2JEoNNgMRoAnoAfXn5LR5fLrysbm9eKgDdhHzj9FqstxQ93BMEiBFz/pAO9rMedDmMs0WJ6np5LCYiqIDSLhegZlRa6QGzG1+bm/Q/qs9muSlzxpAFr9J/t/ndA72X9ojSIBO2y1uIzf+oB934nMbqEbCD+YlZTLPZMhw95tY9t+Vtsp0UxoYAOYj690F3K8cKtIO7IfmmI0wAJmfoJVlmB92XOZ8Drx0PPogHtTTqPDfdgGJ1TEfVBBQAqEEGzjpd2RnEAU2EjZt/wAoQb2frM92dTgHa7A9dp8troxmJazSSbWn7fogD5zTNdoLQNUXmBbqJgSCsbjKWgwSCeQDIHaRb5LY+2OLYABSIgt47/vKxjwP9oKz1C5SPUTroEBXJIXIPUvcqTQp4UtJiCoympwxWm0wnhiCuxiX3Eqw2FZogIBmKw7WMc50QBN15dmWKL3k8E2Wv9t8yJZDTDZjzIN48lhHOQXqVmpaQv5KvTq2jspKNaCgt1K0ulHcvzJrZkwO/wD146QsxUeJlQ1qhsZsgPVc90uvaSfUceqWr7Qs940keAET5DZZ/wB2XFP/AKEk2ag17PadhMm0yBHHe/8ALpcvzkOqCLAEeg29UDy/LCYBYBe95R6hkPhcOvT7INllWMFQH+0i36rE+1+L/wCRzAYAt6hFMpeKLSCYa0Se0XKw+PxZqPe8/iJKCWjiSzYz1+WytHOnwAT8PW/ogspS5BaxGJLzJ4VWq9N1JpQNcmgJSUkoOaFy7SuQesSpaZTadJOqGEEoqAKGtiELxWNhUxjC9wa2STsEBI4wyrmf1jSwpcCQ5zdx9k3CZS1o116gb/j+p2CC5zWNdzmsBPut730nYgEctIQYzG45z2tBMhuw/guqQVmvSaCRN+iqEIOFlwftCaSmvHRBZLlIyoCI7qlSqdVI16A/lgbIlbTJsLRjxNBXmLK8RdGsuzotMPJjsg9Sw2GoN2a0KDGBjGkiBCwTc7l9nmOJVynmrqrwyfDufQc9pgeoQGsNlra7XGrMVLANNwJ3PmeEFzX2Ie0TRdr/AMTZ37ovluYaAQ4yYF9gJ6fS3kiRxV2vJnxeGBtaYt1QeX4rAPpGKjXNPcKqXL1416VUkP0wbhroJ72O10KxXs3hsRqDG6CNnNsCf+pQeZyulaPMfY6rT1e7c2pHAs7adlnK9NzDpcC0jgi6BCmhKXJJQdMLk2JSIPaalQBC8fiwAo6mMlMweWms6XSGdQJnqgHYfCVMQ+GWaPicdgtRlGVNpDwlpcWyXOE873i3PCm98xrNGpjJEEQORDQfuhgxDm1XsB3DXB27Ru0MBAsDttZAVdTbLnFup5sdVvOAbcT+a869osVUbVNYNgWa4cEbgdRz9FsMVjCGCZcR4gDAI+m947hAMd7qoxgdLpO5t8Uw3yHHdAHraKzX1GAAkgFpIseXAC4QipQI9eTb+DouxNA0nammWgnra5EOHCL4Z7KzNRJLxbTG/F/p12QZ2pTTXjsjmYYECA2CTPT6CZjsevKG4ujBMSWg2OyCiB5pAVI+mQuaxA1rlLTbJA6pH4Y7oj7N4bXXaxxj9UBLEZe2jhHPPxugNKq+z1U+9BAOw285M/f0RP268FOnT4BJCA5Hj/dODjYEW33/AIEG9xUFrIIOqARz9OLR2ldltUs8JNnG54/xNztMBD8NjWiXUyNOkQBd1tyR5yfVT+Ish7oaeWjVIIkGdmmUFmu0B2oti+oum4PwkwNxtbzVnEPcx7Q0BzXiAJi53I5BVXDvEB+gkbP7bTI8xNt03EuD7hxcHHaL9Bo6AR9EBfDWqBmzm3BcfmLbpuPoMrSMRSBjZwF7+XCEvzD3bgXEEAR3B224lG61RvuyXEi0A9PkgyOb+xkDVQfM/gdvB6HlZGtRcwlrwQQYIK9Sok6BJhwIh3bcFZ32tyh72mqYLxcuEXHSOoQYxi5J6pEHp+S5Q97feVAQ2JaNi757Iu6pDwGiNMtkOgAXM2NrJatNpa41Hu4bBOkEGId0HlKEHN3gim1vib/cAA4ddzJIj5lAuNdrfpAB2JtcEfA8TM9/RQVGU9TDLg0kDqA2954aYiOyss960mqC0Whwgag0G7Y2mLdyq+Ipa36qQtIZoAkEEXBDudr2QXzS1S/UHFrYLTEQOoGzu3QoRXb4wNNMbO0C+kSb9idrqWixztTDZzSdUmNVu2xgwY4VpzWhsCZgDreb73u7nvwgzuKoj/F2rebk3Mt/7D8kAzLL30HBzZA7TLTvB5Wwdl8lvuxIvAJ3IkxeDeDttCrPpCo5zHeElwIO506Y09rifkgD5ZjKdbw1PA431dTt6SY9VYxGDYZYS49CJ6wS49PzshWd4AU3l1I6mEnbg7x8lZy7P/DoqiWxH6HrbsgY/BNJAiJt5kG5t5iw28lO/J2huphmBtpO+9o4/RFcJhWmnuXBpD2lgBMbRJNosZ2B3lM/qrnWA4GQREGTsDBu47nuT1hBVpYKQLhotuLjtfuioZQaWuqsB8UGpq0n0A/PoqQxLA6dEA7gkgyLi0dvUpcxaCwMby/4pJbJEHtv162lBZzZtKqXPdLvd2a0z1HxWuNp81WrZEMRSd7vQNBIaBtII2jcQPuq+DqQHhzgPG5pBMHYbHrv2T8tzF7He7to0jmDuDv8/kgyNZlSk+HWI+R8lpcnz1rwWvAa8n4rwbARA4hX83yhlbS6TpMnVaQJ+EAbkLJZhlzqR3kfIj+R9Qg2zMQBVZqBAPh7ExZ3fp8lLUYWmHTDTqa4WseQeeLLJ5VnHg93UEyRpdN2kc9/2W3y/EGrSv4ZkHm+kzHY29UAoPF5YHapJB5ItIPHB9ESw+Ia9odJLi3/ANbuIsW9vVMo6dEFpg2m9r99t49FQxJjZulpAg3O/HbhAWq1Pd6CA4wJgkGWndpjeFSy+uH1H03lxb589j5cKc0mupyXNDtpBMQeR59DyCqhc1lbSSAHNBc7iRICDM+0GVGlUsPC647dly1eYAVC0AGGCAes8+S5Boq1YVKem7WlpvE2G8T8JvbyQvOMucwiowkkCGxuQImY/Fe/khmQe0ek6XwSQBPkr5xBc1+gOcNRgi7SbeEnr2BQDMRmLmuZfe3iuCC4XPfc36JcWHU6o0yW/EJduSDJH2hDMcTpgn8Wo8DxCQBPmb9lZ/rtbA0/hGkc9TII5n7oCrMSGjTLHxdzgb3AAPb8PnBXZe8kyxwBEiDILtR44ncoGynDZbcEkOgiZbeysYPEbU3GS0DRFoM6pnrHKDXYmk0aLnWSXCwgECD89/mgJZJDjAJc5pkHcExHF9+kq+azg1rbXaS0/ia78TY/FP6qg9jntOp+sadR4Nr2A579CeiCGphWEuY4fERpggy6BPpvbuOqBZxkul50cmw48j0R1hOtpPLXAEgS0btcT6JuJcHtgVN9JY6Jgw7UOpaYAQZXAY+rh3nSYmxB2P8AOoRmlnlOo5pfT8U+k8HyuVPiXU3UwXgG0EbGRaJ4tdZvHYLQTpOob9xdBqcwY0APD5kRFjA5kC3P35VbD13RqbDwS3ePCQbQBxus9g8yfTIM2kS0zB7FE/8Ay+uoPA0AvmLkbygjxtXUxzi0Xqu2tp1frBt2CI5RhwCyoHF2qQW8xptNt5/JVcsrBz6rSGtDiSWkSBDgee32Rdte1NobpJkmIgHcRPYRHZAwYhzAaZb4SZvBIJBjseLnqon6b0z4jrJ0u77OA5GyXFuJ94CAdVyAdzzE7EKlh8SC4Oc4ktgh/NrQe3EoKuJygCS0xpvFjyj+WF4Aa4gNkGPQzHnyOhStexxbeS7cmB2Inkbb3U7aRNRtNxaQY0NbbaL3O1roJqTxVBa7Yg35kXBt0iPVR4OsXDTVOprv/W4xf5fZOqUC2r4dMuN2EmHAzASxqBY1ulo/vtpNhEQem4QV6tUS0NEQQ3vN4JH591DjKJNVjd7aSeQCZ9EQZTILLzO8mYIG09UIxx/+RMlwiQdrRMSgL0sSy4IMCw6WSoUzGkWa0Eb9Lm53SIM5TMG6K5Lm7qbmgmW6rgzBHIgdUHKQFBv6uEpYijqpNDHhxIa47jz/AA3FlmmEjeW6Zt10/nN0uT5u+lIbcSDB7ceS0mZYZtZhxFIGN3sm4DviIHQ9OJQZujjDTuG6jOoyB226G6r4muTD2wDrMdhAj5deyhxr/E695PysVVZWIBHVBp8LjLu3mb9twSD3sFZyeqDLJIc0mHOMHwkGPIifqs7SJc0uJ4iO1pI6lEaY1BpYCIPjJMdoHp90BXEPbDhoBv4SJvNz5Gx+ak92JFmkRIj8Mi4EjsPmEPgsbqMaHyBH4SLg/T6q3hceackw4CBBNojg+U/IoKOY4XTUcHQdQhgHIuQLWn63VOrh3STpAGk9JECfqeEY92PCZuHkxMxqOlx8huPVR17EkR4YDieTEGOkmRfsUGYxOEkjwi/IG0nlR1cpc3xMOoRJjcWn7co9hK2pjmPZcXBJ4vAjfflNwznAt0kiBBlthxB7338kGaw1ctqB3e/2WsxVdrtEC58fJAk7GOh481ls1b4y4W1E/OUWy/Gy1seFzXfh73mDvsUEtShDZm9jBPxWlxH0VfD7TEjtG1zeft2RXFhpkt0gAzp6HSD02MlBKzdJMEAXgDg7wgL4V9M05ALXN2+gmY2gSfJXMVU8RcI1AEA9ohwnz0kR1KD4FwYemsEX2vsY5vui+DxDiws5DpvI2A28kF3C4IVmh+pxc2QyBJDt5J2ESLdgiD8DSdOonVvO29iCJsZG+yB5ZReWlsll9UQZJAJm3oIPRWaVdnuh4fEI1AgyRMkRtfe6B7Xt1gar3LgfWZ/UdFVxLoaSL6XAieAYtB3vZT02gePTpESYu7zvxwQh+Je53vC0hzW2DtiQeoPSfogXC1GCYtIBIgrkxmMlrdTXGBYi9ptukQZ0t7JpV+mASJ25TcThgNuduh7oKjekrQ5Pi3S1okybtFrW37ESUOoYYkE9Jgx0CnwYcx7S1pMiN4JB3QW81yoklwvPxD+0zZZhwIWxYfFp1atVyI5B2PTYrMZlT0vdebn6/psgbRr3g3n/AEidEkSAZJBEDtYIM0bIhhsVpIvCAwwgUgHMkT+E27tv1H3U+GwouT8Dpa3vqNpjoOEOOKGi4Olt2x90VwWJbpIMQe+wtG/N4QVMW4USWRPfkSAN+kcpfdA03h+ovmZmdQsZ7uG6djWh1TxmA4De1+DP28lI0GzfxRG9rSDbjfZBTo09QBm4BbtuBcC1yZKkowdMWFwekyIaep5t0UXunG95AB8M3IIkxNpBVupU+JogajMkX8WxA/7IAuPwYDXMnVEEG9pm0fT1Q/KHxUaCYEif1+Uo84w4xuTEkdNp8zM+SB5rRAcHMEA8Tz++6AlTbAdI2aDcxbYjvaFTxOkggECZ/I79d1LQqiq3Ts/g9b3/ACHooqrwTMaZF+lh0PJQXsvqtluqJHpEmN9lf97PiBjSSRHBjY2v0lDPdgNkG4JBnodh5qbDtcdMR4rAAkd/Tj5ILbsyPvPE2QL73FuxvvMdlYZmDTcNi0SBtB3PWxmD1Qx2G06IcbxB3i5tHF1ZwuJeSNm6Tp0n6T6oCuDxOqX6m6gLcz5+Zm0qJuFDmvLpGp5vwOk8kQAmU8I5rg4eAkFwBNiLbRynVsW1ha2oQNQt59/nCAWytHh0uEE/DNxNkiTE4lzHuHhOx+YXIP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618" name="AutoShape 10" descr="data:image/jpeg;base64,/9j/4AAQSkZJRgABAQAAAQABAAD/2wCEAAkGBxQTEhUUEhQWFRUWFxwaGBgYGBocGhgcGhccGBoXHRwYHCggGBslHBwYITEhJSkrLi4uFx8zODMsNygtLisBCgoKBQUFDgUFDisZExkrKysrKysrKysrKysrKysrKysrKysrKysrKysrKysrKysrKysrKysrKysrKysrKysrK//AABEIAQAAxQMBIgACEQEDEQH/xAAbAAABBQEBAAAAAAAAAAAAAAAFAQIDBAYAB//EADkQAAEDAgUCAwYFBAICAwAAAAEAAhEDIQQFEjFBUWEicYEGEzKRobFCwdHh8BRSYvEjchUzJEOC/8QAFAEBAAAAAAAAAAAAAAAAAAAAAP/EABQRAQAAAAAAAAAAAAAAAAAAAAD/2gAMAwEAAhEDEQA/AMySmqV7VHCBhKSUpXBqBhTXOUjgoXIFBT1G1OcUCB65zrqEhPaUDgkLinlsRPKSEEjAo6jk4vgKF70DSUwuXOKjcgUvTdaZKbKCwx6So9QakjnIH612tRJJQSl6brTJTZQTe9XKOVyDUkKNzFIU1BAWKRrU8qam1BRqBVKiK12Km6jPwmT0QR02EkAfpsJ5RHLcE6paGNpt+J7hP+/RR5dlrqhALTHnH34Wvo03AinRZq0mIBAaIm5MH6XQVsJl9FrIZTe/rILb9Y3jzKdR9m/eG9Is5nTBB4NzcdluMryqoBNR8NN7n6DYx3KKMyaiRvPUyfoEHj+ZezVQOc4yRO4ue3+kHdhZLWhpBPJO/SeAvdH5cwjTJPSbx3QOv7NMb4xTDz6fmg8sflFTTBFo1A9bbfRC3U/EQOP5K9XOWnxHQRpFuObg87LM+0fsw6Q6k2WRwLiRN44Bn5IMS8dDKiKv4vK6lLxOiJgkEGDGxjYpGYQQ3qRJPA3sgHEKMq3VociT6Kq4oGyu1XXJCUDXOXAriuKDiU2VxSBA4Fcmg91yDVvcma1MWKP3d0ClSsfC7TZRkIOMuMNBJ6C6mw2UvqEDwtveT9LK/gME5rXNeRTLxuSZjjYWCJ5TkNtLajDB4N/qEEWFwh1BrIJH9oJntMwD+q2vs9k9RjI92ASbXIj1G6TJ8sZQEl0nqTb0sFoMuxRIt1t+vkgmo5XLR70yeg2Vt+EZFwuNeGyVRq48jy7oFdSEwLeSa9toN1Gyv15Epja9+/3/AHQTmgCLbqpiMMBv6+Xkp24mPPgKOudX2/2gzWMyilUbV1UwCRPhsD0sbT+qC1PZwQ1gGmOYBsTJEnuVu24XWNOw579FZp4FgieOEGEzXJqNFpFxAgkc2Xl+csAcREOBMxzyPovcPaXDB4IAgxa0ry3Osl+IukuHaJ4+GOY3QZABcQrlbDjTIO3Cp60DYTSlJUTnQgc8pupJqTZQPHdcoXBcg3IC4tT2riga0p9BtyegJCakBPH8lBaoYqp4QHFxmLmw+e61OV5c4Q6rVudmNgRPkYWWw9MUwHPb5QZP7LS5TQc8BzRv1mR9LeQhBpsLRaw6yXONgQd/9dgruFx5fsxwvY/shnuohz3EnpG0fZWcHmAHwCRNz+5hAWqYnYOvCC4nHQ/kj8u3VOzDHDSS4gAd/wBFn/8AyjJ58pQafD4uR3At37Jle7res8eqzLswJ2iB0J/RJ/5B8iHHyQar+siBY/cJ7cSzrB6GyzTa54JE7wVMZJkknzQH25iBIlMpZhJ3QZzExvhMhAcrjVeBHXlBPaOk00vFu4x8th84T3Zk5t9x9v2VqnjRUAkCOqDxrHYSpT1a2Fu/iixHp80HfTLd1637QZSR4qJ0m5GxY7zleZ1iCHhwhwNx3ncDjkIBT3KMlK9yY5BwN0upM7pupBIHrlGCuQehaZUpopYTtSCuaamp0tMFwnkDr3PZIXKZlZpI4tHX6IC2V4A1XaqmkNHW3yHPmjjcYGeGkCQNzt8uVnW4hzfDPyHba+3oiOCpveBJEbkDe3ZBPj83922IjVv1Pn2QbCZ5eBBLuoPPaLKzisHLjrnxAhptAtuRKXLckptadLySTd5DRPZt0DMzxZLDeT0AsFnKePcTpJCOZ0bQBYTzM91jMK46zPVBrcNWPoiNMybLO0Xn4jYDYfzcojg8VJ+FxPew+qDQ0oi5CtNe2BcyOxVPB1C6IDfn+yvh5gjT6yECF7TyPqkc0HYhOdV/xd9PyKd74EQAfUR90FKuInoo8uNyAlxjvQ/L/ap0K5a4fVBfxT3MJDgC3c+XUBYn2wyU6/eUz4Xjjnuey3j8QHC+4QnMIfScwC7LgdjuP2QeQ4igW/OPkqzitVm1JunxAiNy2CBbobjjlZ3E4OBqF229J2kcbH5IKrk1qc5NCBYXJsrkHpoCa5PK5wkIIIkq02mBBcPTk+iTBMBdBIEzBPXhWGYR4ILvCByR9uSglDS5wcS0jYTx/N0Vy9p1WdebmbW6KvgMCHHe0fF+QHJ7pprQ6BYDn6INDmjqAZBcwPjctk/NY7D4x3vIDp79hz5qXF1WukmRxc3PzshWHLTWbFg4gd99tvsgJZvq0b7npc9lj64h0/zdbnOmddwPU9h6rDZgY+fHCAvg6ttR+fRE8MHGC0CO5v52QDCPLvCLgGT3gbfNU6uYYjUdIIHQbBB6NgyQROj5/sigpFtwPSV5hl2dPbaoZcDsfsvQcoztrwATwgt0a3hEg9VI0uiwHz/ZO1NseyEYzPmUWnsgJYmY8TY+oQrT4iFDQ9qqdQXPCtUajS9jhcG6CXHUNID5i0FVJ8LiOn+wieZPBERNkLa3cjbogyea6Zc917bAWcBuD3F/RAH0hMNB0OHPQ/hMdCt1jcu13BGn8Qi7SOfks494pPLmt8JO3ltbj9kGPrMgx0USsY5sPN55lVkCgJEqRB6saSQU+uymTS5AlKhJs0n+fJEqWCILXPIaI5Mmdo3Q1zyAbkDtyieREEyZnz49dkBEDS2Abx0j7oTmFEgN6wVp8SxmmY2+qBY8gjaIJ+SDI15bYkwZ32kqPAWqNO8GfMhC8VmjnVn/ANocQBfYWV7K64kOd5+V0Gr9ph4S5ti4CP8A9b/RYfHtgfZaLPsyGljZ2H2sPogzaAquaL3+f7oIsnedQEbwIVrMqrHv0urClTBjwxJPX7qxmOAdTa4suSIadiONt5/VZVmVT/8AaGONiHSORz5j6IDeLymm0iMR7xhsSd2u79D5qnRxT6FTRqloO46LXOyuhWo0wKkvYIfUv4wdw4/ivfqsxmmEbTedE6dQgkybboN+zE6aOtx3CwftHVe6AHAautrdV6Lg2tq4QMNxAB6rD+0Pskdbix4a3iZMX5IFj3QCaOS16Ya/U0sJu5hnT59B3W2ylrgNJ3aRHr0WVblDmNBpVg55DvetBkVJJOw281q/ZVpNKm5150iZmY/ZAWzDE7WsOVSxhLdL2/C4fI8pMfWLHubu0mR6q1QYHYYg7NM+QP6FABx1dzSXsMED0I7ofjXNxDHgs93VaNW8B8XMdx9l2dPLC0tNy0i3MGx6IVhc4LXsqAN7tixvBG/IlACxWDJ2GwvdUEexzy59YhpDGybGwE6QCEAe6UHBclC5B6oKi5zlCHJZQSa7eV79klLGvfsYO0WhcAosLhhq0uOkE/EgNUnOOmXEXOoTa3K7MXy3sR/CmYfA/EGuloNj2G0qLM6sUy7jZB51WOh7z1cT89lHhsS4g8eXTor+fsHvIbsQI+w+io4dpa3SRB478oHVK5IuVaymtL2h0R349ZsqDzZNou8QMIN5/RgtD2i+qYHIHWdlxy73hJJZq66DP0IB81JlWJGkX3H1g/REmuAHhFpQV6OF0yXOJAFuPoFkPaHEhxECw+pW3x1T/jIG5FyvL8yx+p8AeEG3dB6X7D1y6i4HpIRHMMNrZrpnS8boP7EGw6Efkj1U6H6SbO280AWhUcD/AMjRI5b9yDcdbKVlNtFriABzINiT0G2/RX8ZSjxAXHPKGZwCaYDf7p/M+iCti8VqA1b2uiWCxOmn4tiIPrz6GPms66psBcNufRGcvqAsaD+IFAAzqGsIN3CzfzNlkLlxImZstzja7KZc2oNU7B0c9CheJr0mNeCKVxbwnW08W5+aABjswdoNMANBMuj8RAi/Jjp3QiFZxPW11WlA5q5JK5B6WlDlHqTmBBYanF6jaU2o0oCox73N0yOm3G02Qz2kxBbRl1wBEDvykpNKt1600wxzdRn4j06IMjTeKtBx5aeeY5+6p1HANHUI1mWWuAim5ml4JgDSQRuXQIjus7Wdosb2QMco6czZN1kiykwh8bZ2JEoNNgMRoAnoAfXn5LR5fLrysbm9eKgDdhHzj9FqstxQ93BMEiBFz/pAO9rMedDmMs0WJ6np5LCYiqIDSLhegZlRa6QGzG1+bm/Q/qs9muSlzxpAFr9J/t/ndA72X9ojSIBO2y1uIzf+oB934nMbqEbCD+YlZTLPZMhw95tY9t+Vtsp0UxoYAOYj690F3K8cKtIO7IfmmI0wAJmfoJVlmB92XOZ8Drx0PPogHtTTqPDfdgGJ1TEfVBBQAqEEGzjpd2RnEAU2EjZt/wAoQb2frM92dTgHa7A9dp8troxmJazSSbWn7fogD5zTNdoLQNUXmBbqJgSCsbjKWgwSCeQDIHaRb5LY+2OLYABSIgt47/vKxjwP9oKz1C5SPUTroEBXJIXIPUvcqTQp4UtJiCoympwxWm0wnhiCuxiX3Eqw2FZogIBmKw7WMc50QBN15dmWKL3k8E2Wv9t8yJZDTDZjzIN48lhHOQXqVmpaQv5KvTq2jspKNaCgt1K0ulHcvzJrZkwO/wD146QsxUeJlQ1qhsZsgPVc90uvaSfUceqWr7Qs940keAET5DZZ/wB2XFP/AKEk2ag17PadhMm0yBHHe/8ALpcvzkOqCLAEeg29UDy/LCYBYBe95R6hkPhcOvT7INllWMFQH+0i36rE+1+L/wCRzAYAt6hFMpeKLSCYa0Se0XKw+PxZqPe8/iJKCWjiSzYz1+WytHOnwAT8PW/ogspS5BaxGJLzJ4VWq9N1JpQNcmgJSUkoOaFy7SuQesSpaZTadJOqGEEoqAKGtiELxWNhUxjC9wa2STsEBI4wyrmf1jSwpcCQ5zdx9k3CZS1o116gb/j+p2CC5zWNdzmsBPut730nYgEctIQYzG45z2tBMhuw/guqQVmvSaCRN+iqEIOFlwftCaSmvHRBZLlIyoCI7qlSqdVI16A/lgbIlbTJsLRjxNBXmLK8RdGsuzotMPJjsg9Sw2GoN2a0KDGBjGkiBCwTc7l9nmOJVynmrqrwyfDufQc9pgeoQGsNlra7XGrMVLANNwJ3PmeEFzX2Ie0TRdr/AMTZ37ovluYaAQ4yYF9gJ6fS3kiRxV2vJnxeGBtaYt1QeX4rAPpGKjXNPcKqXL1416VUkP0wbhroJ72O10KxXs3hsRqDG6CNnNsCf+pQeZyulaPMfY6rT1e7c2pHAs7adlnK9NzDpcC0jgi6BCmhKXJJQdMLk2JSIPaalQBC8fiwAo6mMlMweWms6XSGdQJnqgHYfCVMQ+GWaPicdgtRlGVNpDwlpcWyXOE873i3PCm98xrNGpjJEEQORDQfuhgxDm1XsB3DXB27Ru0MBAsDttZAVdTbLnFup5sdVvOAbcT+a869osVUbVNYNgWa4cEbgdRz9FsMVjCGCZcR4gDAI+m947hAMd7qoxgdLpO5t8Uw3yHHdAHraKzX1GAAkgFpIseXAC4QipQI9eTb+DouxNA0nammWgnra5EOHCL4Z7KzNRJLxbTG/F/p12QZ2pTTXjsjmYYECA2CTPT6CZjsevKG4ujBMSWg2OyCiB5pAVI+mQuaxA1rlLTbJA6pH4Y7oj7N4bXXaxxj9UBLEZe2jhHPPxugNKq+z1U+9BAOw285M/f0RP268FOnT4BJCA5Hj/dODjYEW33/AIEG9xUFrIIOqARz9OLR2ldltUs8JNnG54/xNztMBD8NjWiXUyNOkQBd1tyR5yfVT+Ish7oaeWjVIIkGdmmUFmu0B2oti+oum4PwkwNxtbzVnEPcx7Q0BzXiAJi53I5BVXDvEB+gkbP7bTI8xNt03EuD7hxcHHaL9Bo6AR9EBfDWqBmzm3BcfmLbpuPoMrSMRSBjZwF7+XCEvzD3bgXEEAR3B224lG61RvuyXEi0A9PkgyOb+xkDVQfM/gdvB6HlZGtRcwlrwQQYIK9Sok6BJhwIh3bcFZ32tyh72mqYLxcuEXHSOoQYxi5J6pEHp+S5Q97feVAQ2JaNi757Iu6pDwGiNMtkOgAXM2NrJatNpa41Hu4bBOkEGId0HlKEHN3gim1vib/cAA4ddzJIj5lAuNdrfpAB2JtcEfA8TM9/RQVGU9TDLg0kDqA2954aYiOyss960mqC0Whwgag0G7Y2mLdyq+Ipa36qQtIZoAkEEXBDudr2QXzS1S/UHFrYLTEQOoGzu3QoRXb4wNNMbO0C+kSb9idrqWixztTDZzSdUmNVu2xgwY4VpzWhsCZgDreb73u7nvwgzuKoj/F2rebk3Mt/7D8kAzLL30HBzZA7TLTvB5Wwdl8lvuxIvAJ3IkxeDeDttCrPpCo5zHeElwIO506Y09rifkgD5ZjKdbw1PA431dTt6SY9VYxGDYZYS49CJ6wS49PzshWd4AU3l1I6mEnbg7x8lZy7P/DoqiWxH6HrbsgY/BNJAiJt5kG5t5iw28lO/J2huphmBtpO+9o4/RFcJhWmnuXBpD2lgBMbRJNosZ2B3lM/qrnWA4GQREGTsDBu47nuT1hBVpYKQLhotuLjtfuioZQaWuqsB8UGpq0n0A/PoqQxLA6dEA7gkgyLi0dvUpcxaCwMby/4pJbJEHtv162lBZzZtKqXPdLvd2a0z1HxWuNp81WrZEMRSd7vQNBIaBtII2jcQPuq+DqQHhzgPG5pBMHYbHrv2T8tzF7He7to0jmDuDv8/kgyNZlSk+HWI+R8lpcnz1rwWvAa8n4rwbARA4hX83yhlbS6TpMnVaQJ+EAbkLJZhlzqR3kfIj+R9Qg2zMQBVZqBAPh7ExZ3fp8lLUYWmHTDTqa4WseQeeLLJ5VnHg93UEyRpdN2kc9/2W3y/EGrSv4ZkHm+kzHY29UAoPF5YHapJB5ItIPHB9ESw+Ia9odJLi3/ANbuIsW9vVMo6dEFpg2m9r99t49FQxJjZulpAg3O/HbhAWq1Pd6CA4wJgkGWndpjeFSy+uH1H03lxb589j5cKc0mupyXNDtpBMQeR59DyCqhc1lbSSAHNBc7iRICDM+0GVGlUsPC647dly1eYAVC0AGGCAes8+S5Boq1YVKem7WlpvE2G8T8JvbyQvOMucwiowkkCGxuQImY/Fe/khmQe0ek6XwSQBPkr5xBc1+gOcNRgi7SbeEnr2BQDMRmLmuZfe3iuCC4XPfc36JcWHU6o0yW/EJduSDJH2hDMcTpgn8Wo8DxCQBPmb9lZ/rtbA0/hGkc9TII5n7oCrMSGjTLHxdzgb3AAPb8PnBXZe8kyxwBEiDILtR44ncoGynDZbcEkOgiZbeysYPEbU3GS0DRFoM6pnrHKDXYmk0aLnWSXCwgECD89/mgJZJDjAJc5pkHcExHF9+kq+azg1rbXaS0/ia78TY/FP6qg9jntOp+sadR4Nr2A579CeiCGphWEuY4fERpggy6BPpvbuOqBZxkul50cmw48j0R1hOtpPLXAEgS0btcT6JuJcHtgVN9JY6Jgw7UOpaYAQZXAY+rh3nSYmxB2P8AOoRmlnlOo5pfT8U+k8HyuVPiXU3UwXgG0EbGRaJ4tdZvHYLQTpOob9xdBqcwY0APD5kRFjA5kC3P35VbD13RqbDwS3ePCQbQBxus9g8yfTIM2kS0zB7FE/8Ay+uoPA0AvmLkbygjxtXUxzi0Xqu2tp1frBt2CI5RhwCyoHF2qQW8xptNt5/JVcsrBz6rSGtDiSWkSBDgee32Rdte1NobpJkmIgHcRPYRHZAwYhzAaZb4SZvBIJBjseLnqon6b0z4jrJ0u77OA5GyXFuJ94CAdVyAdzzE7EKlh8SC4Oc4ktgh/NrQe3EoKuJygCS0xpvFjyj+WF4Aa4gNkGPQzHnyOhStexxbeS7cmB2Inkbb3U7aRNRtNxaQY0NbbaL3O1roJqTxVBa7Yg35kXBt0iPVR4OsXDTVOprv/W4xf5fZOqUC2r4dMuN2EmHAzASxqBY1ulo/vtpNhEQem4QV6tUS0NEQQ3vN4JH591DjKJNVjd7aSeQCZ9EQZTILLzO8mYIG09UIxx/+RMlwiQdrRMSgL0sSy4IMCw6WSoUzGkWa0Eb9Lm53SIM5TMG6K5Lm7qbmgmW6rgzBHIgdUHKQFBv6uEpYijqpNDHhxIa47jz/AA3FlmmEjeW6Zt10/nN0uT5u+lIbcSDB7ceS0mZYZtZhxFIGN3sm4DviIHQ9OJQZujjDTuG6jOoyB226G6r4muTD2wDrMdhAj5deyhxr/E695PysVVZWIBHVBp8LjLu3mb9twSD3sFZyeqDLJIc0mHOMHwkGPIifqs7SJc0uJ4iO1pI6lEaY1BpYCIPjJMdoHp90BXEPbDhoBv4SJvNz5Gx+ak92JFmkRIj8Mi4EjsPmEPgsbqMaHyBH4SLg/T6q3hceackw4CBBNojg+U/IoKOY4XTUcHQdQhgHIuQLWn63VOrh3STpAGk9JECfqeEY92PCZuHkxMxqOlx8huPVR17EkR4YDieTEGOkmRfsUGYxOEkjwi/IG0nlR1cpc3xMOoRJjcWn7co9hK2pjmPZcXBJ4vAjfflNwznAt0kiBBlthxB7338kGaw1ctqB3e/2WsxVdrtEC58fJAk7GOh481ls1b4y4W1E/OUWy/Gy1seFzXfh73mDvsUEtShDZm9jBPxWlxH0VfD7TEjtG1zeft2RXFhpkt0gAzp6HSD02MlBKzdJMEAXgDg7wgL4V9M05ALXN2+gmY2gSfJXMVU8RcI1AEA9ohwnz0kR1KD4FwYemsEX2vsY5vui+DxDiws5DpvI2A28kF3C4IVmh+pxc2QyBJDt5J2ESLdgiD8DSdOonVvO29iCJsZG+yB5ZReWlsll9UQZJAJm3oIPRWaVdnuh4fEI1AgyRMkRtfe6B7Xt1gar3LgfWZ/UdFVxLoaSL6XAieAYtB3vZT02gePTpESYu7zvxwQh+Je53vC0hzW2DtiQeoPSfogXC1GCYtIBIgrkxmMlrdTXGBYi9ptukQZ0t7JpV+mASJ25TcThgNuduh7oKjekrQ5Pi3S1okybtFrW37ESUOoYYkE9Jgx0CnwYcx7S1pMiN4JB3QW81yoklwvPxD+0zZZhwIWxYfFp1atVyI5B2PTYrMZlT0vdebn6/psgbRr3g3n/AEidEkSAZJBEDtYIM0bIhhsVpIvCAwwgUgHMkT+E27tv1H3U+GwouT8Dpa3vqNpjoOEOOKGi4Olt2x90VwWJbpIMQe+wtG/N4QVMW4USWRPfkSAN+kcpfdA03h+ovmZmdQsZ7uG6djWh1TxmA4De1+DP28lI0GzfxRG9rSDbjfZBTo09QBm4BbtuBcC1yZKkowdMWFwekyIaep5t0UXunG95AB8M3IIkxNpBVupU+JogajMkX8WxA/7IAuPwYDXMnVEEG9pm0fT1Q/KHxUaCYEif1+Uo84w4xuTEkdNp8zM+SB5rRAcHMEA8Tz++6AlTbAdI2aDcxbYjvaFTxOkggECZ/I79d1LQqiq3Ts/g9b3/ACHooqrwTMaZF+lh0PJQXsvqtluqJHpEmN9lf97PiBjSSRHBjY2v0lDPdgNkG4JBnodh5qbDtcdMR4rAAkd/Tj5ILbsyPvPE2QL73FuxvvMdlYZmDTcNi0SBtB3PWxmD1Qx2G06IcbxB3i5tHF1ZwuJeSNm6Tp0n6T6oCuDxOqX6m6gLcz5+Zm0qJuFDmvLpGp5vwOk8kQAmU8I5rg4eAkFwBNiLbRynVsW1ha2oQNQt59/nCAWytHh0uEE/DNxNkiTE4lzHuHhOx+YXIP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6620" name="Picture 12" descr="http://upload.wikimedia.org/wikipedia/commons/d/d3/Albert_Einstein_Hea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7525" y="2487143"/>
            <a:ext cx="2856870" cy="3719498"/>
          </a:xfrm>
          <a:prstGeom prst="rect">
            <a:avLst/>
          </a:prstGeom>
          <a:noFill/>
        </p:spPr>
      </p:pic>
      <p:sp>
        <p:nvSpPr>
          <p:cNvPr id="26" name="Freeform 25"/>
          <p:cNvSpPr/>
          <p:nvPr/>
        </p:nvSpPr>
        <p:spPr>
          <a:xfrm>
            <a:off x="8899302" y="4567386"/>
            <a:ext cx="23627" cy="86632"/>
          </a:xfrm>
          <a:custGeom>
            <a:avLst/>
            <a:gdLst/>
            <a:ahLst/>
            <a:cxnLst/>
            <a:rect l="0" t="0" r="0" b="0"/>
            <a:pathLst>
              <a:path w="23627" h="86632">
                <a:moveTo>
                  <a:pt x="0" y="86631"/>
                </a:moveTo>
                <a:lnTo>
                  <a:pt x="7875" y="63004"/>
                </a:lnTo>
                <a:lnTo>
                  <a:pt x="15751" y="31502"/>
                </a:lnTo>
                <a:lnTo>
                  <a:pt x="15751" y="31502"/>
                </a:lnTo>
                <a:lnTo>
                  <a:pt x="23626" y="0"/>
                </a:lnTo>
                <a:lnTo>
                  <a:pt x="23626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2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Physics is the study of…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1112" y="3551237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9" y="3281910"/>
            <a:ext cx="10079567" cy="125994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529" y="6065895"/>
            <a:ext cx="1007956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527" dirty="0" smtClean="0">
                <a:latin typeface="Times New Roman" pitchFamily="18" charset="0"/>
                <a:cs typeface="Times New Roman" pitchFamily="18" charset="0"/>
              </a:rPr>
              <a:t>Who?</a:t>
            </a:r>
            <a:endParaRPr lang="en-US" sz="3527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9" y="3281910"/>
            <a:ext cx="10079567" cy="125994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All the cool scientists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thumb/3/39/GodfreyKneller-IsaacNewton-1689.jpg/220px-GodfreyKneller-IsaacNewton-16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2" y="1341437"/>
            <a:ext cx="4267200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 smtClean="0">
                <a:latin typeface="Times New Roman" pitchFamily="18" charset="0"/>
                <a:ea typeface="+mj-ea"/>
                <a:cs typeface="Times New Roman" pitchFamily="18" charset="0"/>
              </a:rPr>
              <a:t>Isaac Newton</a:t>
            </a:r>
            <a:endParaRPr lang="en-US" sz="463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54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upload.wikimedia.org/wikipedia/commons/6/6e/Solvay_conference_1927.jpg"/>
          <p:cNvPicPr>
            <a:picLocks noChangeAspect="1" noChangeArrowheads="1"/>
          </p:cNvPicPr>
          <p:nvPr/>
        </p:nvPicPr>
        <p:blipFill>
          <a:blip r:embed="rId2" cstate="print"/>
          <a:srcRect l="1700" t="1548" r="3132"/>
          <a:stretch>
            <a:fillRect/>
          </a:stretch>
        </p:blipFill>
        <p:spPr bwMode="auto">
          <a:xfrm>
            <a:off x="528" y="0"/>
            <a:ext cx="10079568" cy="754590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29" y="131997"/>
            <a:ext cx="10079567" cy="827964"/>
          </a:xfrm>
        </p:spPr>
        <p:txBody>
          <a:bodyPr>
            <a:normAutofit/>
          </a:bodyPr>
          <a:lstStyle/>
          <a:p>
            <a:r>
              <a:rPr lang="en-US" sz="3968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Solvay Conference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9" y="863962"/>
            <a:ext cx="10079567" cy="407980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1764" dirty="0">
                <a:solidFill>
                  <a:schemeClr val="bg1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History’s most impressive photograph</a:t>
            </a:r>
          </a:p>
        </p:txBody>
      </p:sp>
    </p:spTree>
    <p:extLst>
      <p:ext uri="{BB962C8B-B14F-4D97-AF65-F5344CB8AC3E}">
        <p14:creationId xmlns:p14="http://schemas.microsoft.com/office/powerpoint/2010/main" val="40054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806873" y="647091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Who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7199367" y="6277567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What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193625" y="1620783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Where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679869" y="5938892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When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39618" y="5642551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Why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7284036" y="520088"/>
            <a:ext cx="228804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527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38383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://i.kinja-img.com/gawker-media/image/upload/17y3b0efh6t9e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" y="1889918"/>
            <a:ext cx="10079567" cy="566975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12515" y="227990"/>
            <a:ext cx="200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Ehrenfest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8420" y="215990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Erwin Schroedinger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6320" y="191992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Wolfgang Pauli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32226" y="179993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Werner Heisenberg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4437" y="731970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Dirac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518" y="695971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William Bragg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0371" y="731970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Arthur Compton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2283" y="695971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Louis De Broglie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8196" y="695971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Max Born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0186" y="1211948"/>
            <a:ext cx="164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Niels Bohr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4280" y="1223947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Albert Einstein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6370" y="1223948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Hendrik Lorentz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4440" y="1235948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Marie Curie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516" y="1247948"/>
            <a:ext cx="23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Max Planck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36411" y="1655930"/>
            <a:ext cx="419982" cy="221990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4476" y="1631931"/>
            <a:ext cx="1091953" cy="23518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572332" y="1643929"/>
            <a:ext cx="12000" cy="22439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808280" y="1667928"/>
            <a:ext cx="683972" cy="213590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508163" y="1595932"/>
            <a:ext cx="383984" cy="20399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92187" y="1067954"/>
            <a:ext cx="23997" cy="25198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564248" y="1091953"/>
            <a:ext cx="443980" cy="24238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64338" y="1091953"/>
            <a:ext cx="1643929" cy="238789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676415" y="1103954"/>
            <a:ext cx="2291901" cy="23278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68483" y="1079954"/>
            <a:ext cx="1727925" cy="25078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56485" y="611974"/>
            <a:ext cx="2411895" cy="247189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504379" y="611974"/>
            <a:ext cx="2111908" cy="24118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28287" y="563976"/>
            <a:ext cx="1571933" cy="24238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788194" y="563976"/>
            <a:ext cx="143993" cy="22439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88" name="Picture 16" descr="http://es.fromquarkstoquasars.com/wp-content/uploads/2013/11/feynman.jpg"/>
          <p:cNvPicPr>
            <a:picLocks noChangeAspect="1" noChangeArrowheads="1"/>
          </p:cNvPicPr>
          <p:nvPr/>
        </p:nvPicPr>
        <p:blipFill>
          <a:blip r:embed="rId2" cstate="print"/>
          <a:srcRect l="5055" t="5939" r="57066" b="6514"/>
          <a:stretch>
            <a:fillRect/>
          </a:stretch>
        </p:blipFill>
        <p:spPr bwMode="auto">
          <a:xfrm>
            <a:off x="7090569" y="1979916"/>
            <a:ext cx="2989526" cy="3467850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0"/>
            <a:ext cx="10079567" cy="875962"/>
          </a:xfrm>
        </p:spPr>
        <p:txBody>
          <a:bodyPr>
            <a:normAutofit/>
          </a:bodyPr>
          <a:lstStyle/>
          <a:p>
            <a:r>
              <a:rPr lang="en-US" sz="4630" dirty="0">
                <a:latin typeface="Times New Roman" pitchFamily="18" charset="0"/>
                <a:cs typeface="Times New Roman" pitchFamily="18" charset="0"/>
              </a:rPr>
              <a:t>Also…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9" y="815961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Richard Feynman</a:t>
            </a:r>
          </a:p>
        </p:txBody>
      </p:sp>
      <p:pic>
        <p:nvPicPr>
          <p:cNvPr id="105474" name="Picture 2" descr="http://www.brainpickings.org/wp-content/uploads/2012/09/feynma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3920" y="1985622"/>
            <a:ext cx="2636388" cy="3619754"/>
          </a:xfrm>
          <a:prstGeom prst="rect">
            <a:avLst/>
          </a:prstGeom>
          <a:noFill/>
        </p:spPr>
      </p:pic>
      <p:pic>
        <p:nvPicPr>
          <p:cNvPr id="105476" name="Picture 4" descr="http://sptr.net/files/2014/05/r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" y="4954588"/>
            <a:ext cx="2939875" cy="2605086"/>
          </a:xfrm>
          <a:prstGeom prst="rect">
            <a:avLst/>
          </a:prstGeom>
          <a:noFill/>
        </p:spPr>
      </p:pic>
      <p:pic>
        <p:nvPicPr>
          <p:cNvPr id="105478" name="Picture 6" descr="http://www.eminentdead.com/wp-content/uploads/2013/12/Richard-Feynma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40402" y="4967747"/>
            <a:ext cx="3076471" cy="2591928"/>
          </a:xfrm>
          <a:prstGeom prst="rect">
            <a:avLst/>
          </a:prstGeom>
          <a:noFill/>
        </p:spPr>
      </p:pic>
      <p:pic>
        <p:nvPicPr>
          <p:cNvPr id="105480" name="Picture 8" descr="http://www.geoffwilkins.net/images/feynman/feynman-bongo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39117" y="1982793"/>
            <a:ext cx="2173101" cy="2996993"/>
          </a:xfrm>
          <a:prstGeom prst="rect">
            <a:avLst/>
          </a:prstGeom>
          <a:noFill/>
        </p:spPr>
      </p:pic>
      <p:pic>
        <p:nvPicPr>
          <p:cNvPr id="105482" name="Picture 10" descr="http://erdosbaconsabbath.com/wp-content/uploads/RichardFeynman.jpg"/>
          <p:cNvPicPr>
            <a:picLocks noChangeAspect="1" noChangeArrowheads="1"/>
          </p:cNvPicPr>
          <p:nvPr/>
        </p:nvPicPr>
        <p:blipFill>
          <a:blip r:embed="rId7" cstate="print"/>
          <a:srcRect l="5208" r="5469"/>
          <a:stretch>
            <a:fillRect/>
          </a:stretch>
        </p:blipFill>
        <p:spPr bwMode="auto">
          <a:xfrm>
            <a:off x="5964272" y="4967786"/>
            <a:ext cx="4115823" cy="2591888"/>
          </a:xfrm>
          <a:prstGeom prst="rect">
            <a:avLst/>
          </a:prstGeom>
          <a:noFill/>
        </p:spPr>
      </p:pic>
      <p:pic>
        <p:nvPicPr>
          <p:cNvPr id="105490" name="Picture 18" descr="http://anoptimiststourofthefuture.com/wp-content/uploads/2010/12/Richard-Feynma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8" y="1988163"/>
            <a:ext cx="2987872" cy="2987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28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Enrico Fermi</a:t>
            </a:r>
          </a:p>
        </p:txBody>
      </p:sp>
      <p:pic>
        <p:nvPicPr>
          <p:cNvPr id="106498" name="Picture 2" descr="http://www.osti.gov/accomplishments/images/08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013" y="1161199"/>
            <a:ext cx="4599888" cy="3446603"/>
          </a:xfrm>
          <a:prstGeom prst="rect">
            <a:avLst/>
          </a:prstGeom>
          <a:noFill/>
        </p:spPr>
      </p:pic>
      <p:pic>
        <p:nvPicPr>
          <p:cNvPr id="106500" name="Picture 4" descr="http://www.ansnuclearcafe.org/wp-content/uploads/2011/12/chicago-pile-pic-360-x-1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7864" y="4058074"/>
            <a:ext cx="6110044" cy="3309609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29" y="5591760"/>
            <a:ext cx="379183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2866" dirty="0">
                <a:latin typeface="Times New Roman" pitchFamily="18" charset="0"/>
                <a:ea typeface="+mj-ea"/>
                <a:cs typeface="Times New Roman" pitchFamily="18" charset="0"/>
              </a:rPr>
              <a:t>Split the atom</a:t>
            </a:r>
          </a:p>
        </p:txBody>
      </p:sp>
      <p:pic>
        <p:nvPicPr>
          <p:cNvPr id="106502" name="Picture 6" descr="http://uploads.neatorama.com/wp-content/uploads/2011/11/fission-500x24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3780" y="1600796"/>
            <a:ext cx="3516448" cy="17230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8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Robert Openheimer</a:t>
            </a:r>
          </a:p>
        </p:txBody>
      </p:sp>
      <p:pic>
        <p:nvPicPr>
          <p:cNvPr id="107522" name="Picture 2" descr="http://onionesquereality.files.wordpress.com/2009/02/j-robert-oppenheim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516" y="1053331"/>
            <a:ext cx="4631801" cy="3473850"/>
          </a:xfrm>
          <a:prstGeom prst="rect">
            <a:avLst/>
          </a:prstGeom>
          <a:noFill/>
        </p:spPr>
      </p:pic>
      <p:pic>
        <p:nvPicPr>
          <p:cNvPr id="107524" name="Picture 4" descr="http://graphics8.nytimes.com/images/2013/05/28/arts/jpbook2/jpbook2-article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0292" y="4022197"/>
            <a:ext cx="4355812" cy="3361236"/>
          </a:xfrm>
          <a:prstGeom prst="rect">
            <a:avLst/>
          </a:prstGeom>
          <a:noFill/>
        </p:spPr>
      </p:pic>
      <p:pic>
        <p:nvPicPr>
          <p:cNvPr id="107526" name="Picture 6" descr="http://www.historytoday.com/sites/default/files/477px-Castle_Romeo.jpg"/>
          <p:cNvPicPr>
            <a:picLocks noChangeAspect="1" noChangeArrowheads="1"/>
          </p:cNvPicPr>
          <p:nvPr/>
        </p:nvPicPr>
        <p:blipFill>
          <a:blip r:embed="rId4" cstate="print"/>
          <a:srcRect t="16639" b="20524"/>
          <a:stretch>
            <a:fillRect/>
          </a:stretch>
        </p:blipFill>
        <p:spPr bwMode="auto">
          <a:xfrm>
            <a:off x="1179980" y="5111781"/>
            <a:ext cx="2600388" cy="2051912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20318" y="2027914"/>
            <a:ext cx="5159778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2866" dirty="0">
                <a:latin typeface="Times New Roman" pitchFamily="18" charset="0"/>
                <a:ea typeface="+mj-ea"/>
                <a:cs typeface="Times New Roman" pitchFamily="18" charset="0"/>
              </a:rPr>
              <a:t>Atomic Bomb</a:t>
            </a:r>
          </a:p>
        </p:txBody>
      </p:sp>
    </p:spTree>
    <p:extLst>
      <p:ext uri="{BB962C8B-B14F-4D97-AF65-F5344CB8AC3E}">
        <p14:creationId xmlns:p14="http://schemas.microsoft.com/office/powerpoint/2010/main" val="28784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ttp://www.sciencemuseum.org.uk/~/media/RWSCIM/image_galleries/collider/collider-JJ-Thomson-700p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014" y="2319695"/>
            <a:ext cx="6032241" cy="4127778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JJ Thomson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60255" y="3875834"/>
            <a:ext cx="3719840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3086" dirty="0">
                <a:latin typeface="Times New Roman" pitchFamily="18" charset="0"/>
                <a:ea typeface="+mj-ea"/>
                <a:cs typeface="Times New Roman" pitchFamily="18" charset="0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2656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/>
            <a:lum/>
          </a:blip>
          <a:srcRect/>
          <a:stretch>
            <a:fillRect/>
          </a:stretch>
        </p:blipFill>
        <p:spPr>
          <a:xfrm>
            <a:off x="252517" y="2123910"/>
            <a:ext cx="4031827" cy="50397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415839" y="5471764"/>
            <a:ext cx="5664257" cy="1435689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86" dirty="0">
                <a:latin typeface="Times New Roman" pitchFamily="18" charset="0"/>
                <a:cs typeface="Times New Roman" pitchFamily="18" charset="0"/>
              </a:rPr>
              <a:t>“Physics is the queen science, all else is merely stamp collecting.”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Ernest Rutherford</a:t>
            </a:r>
          </a:p>
        </p:txBody>
      </p:sp>
      <p:pic>
        <p:nvPicPr>
          <p:cNvPr id="181250" name="Picture 2" descr="http://270c81.medialib.glogster.com/media/96/96afb330969ecc9eba4b9df5f3d79bfe2e406b92fbd04c183befd7b6fa226769/gold-foil-experi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370" y="1739925"/>
            <a:ext cx="4950894" cy="3027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28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9" y="0"/>
            <a:ext cx="10079567" cy="983958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Robert </a:t>
            </a:r>
            <a:r>
              <a:rPr lang="en-US" sz="4630" dirty="0" err="1">
                <a:latin typeface="Times New Roman" pitchFamily="18" charset="0"/>
                <a:ea typeface="+mj-ea"/>
                <a:cs typeface="Times New Roman" pitchFamily="18" charset="0"/>
              </a:rPr>
              <a:t>Milikan</a:t>
            </a:r>
            <a:endParaRPr lang="en-US" sz="4630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04802" name="Picture 2" descr="http://physics.aps.org/assets/e85c6065-b842-4e54-add2-5cb155aa816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017" y="4255825"/>
            <a:ext cx="2336399" cy="2943864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36244" y="5531763"/>
            <a:ext cx="2531891" cy="1559933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/>
          <a:p>
            <a:pPr algn="ctr" defTabSz="1007943" fontAlgn="auto">
              <a:spcAft>
                <a:spcPts val="0"/>
              </a:spcAft>
              <a:defRPr/>
            </a:pPr>
            <a:r>
              <a:rPr lang="en-US" sz="4630" dirty="0">
                <a:latin typeface="Times New Roman" pitchFamily="18" charset="0"/>
                <a:ea typeface="+mj-ea"/>
                <a:cs typeface="Times New Roman" pitchFamily="18" charset="0"/>
              </a:rPr>
              <a:t>Oil Drop</a:t>
            </a:r>
          </a:p>
        </p:txBody>
      </p:sp>
      <p:pic>
        <p:nvPicPr>
          <p:cNvPr id="204804" name="Picture 4" descr="http://upload.wikimedia.org/wikipedia/commons/6/6f/Millikan%E2%80%99s_oil-drop_apparatus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3448" y="1175949"/>
            <a:ext cx="3414886" cy="2612388"/>
          </a:xfrm>
          <a:prstGeom prst="rect">
            <a:avLst/>
          </a:prstGeom>
          <a:noFill/>
        </p:spPr>
      </p:pic>
      <p:pic>
        <p:nvPicPr>
          <p:cNvPr id="204806" name="Picture 6" descr="http://ccphysics.us/henriques/p202lab/millikan_origin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2274" y="2112286"/>
            <a:ext cx="3951330" cy="2963497"/>
          </a:xfrm>
          <a:prstGeom prst="rect">
            <a:avLst/>
          </a:prstGeom>
          <a:noFill/>
        </p:spPr>
      </p:pic>
      <p:pic>
        <p:nvPicPr>
          <p:cNvPr id="204808" name="Picture 8" descr="http://www.lizlyle.lofgrens.org/LyleJour/RobertMillika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89148" y="4055826"/>
            <a:ext cx="2726140" cy="33011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73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29" y="6065895"/>
            <a:ext cx="1007956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527" dirty="0">
                <a:latin typeface="Times New Roman" pitchFamily="18" charset="0"/>
                <a:cs typeface="Times New Roman" pitchFamily="18" charset="0"/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146794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9" y="-1"/>
            <a:ext cx="10079567" cy="995957"/>
          </a:xfrm>
        </p:spPr>
        <p:txBody>
          <a:bodyPr>
            <a:normAutofit fontScale="90000"/>
          </a:bodyPr>
          <a:lstStyle/>
          <a:p>
            <a:r>
              <a:rPr lang="en-US" sz="6834" dirty="0">
                <a:latin typeface="Times New Roman" pitchFamily="18" charset="0"/>
                <a:cs typeface="Times New Roman" pitchFamily="18" charset="0"/>
              </a:rPr>
              <a:t>Everywhere</a:t>
            </a:r>
          </a:p>
        </p:txBody>
      </p:sp>
      <p:pic>
        <p:nvPicPr>
          <p:cNvPr id="178178" name="Picture 2" descr="http://www.stcorp.nl/media/pages/84/semicondu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" y="1196442"/>
            <a:ext cx="4251318" cy="3323114"/>
          </a:xfrm>
          <a:prstGeom prst="rect">
            <a:avLst/>
          </a:prstGeom>
          <a:noFill/>
        </p:spPr>
      </p:pic>
      <p:pic>
        <p:nvPicPr>
          <p:cNvPr id="178180" name="Picture 4" descr="http://www.schooladvice.co.uk/images/large/media/1405/computer_insura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0327" y="5159778"/>
            <a:ext cx="5399768" cy="2399897"/>
          </a:xfrm>
          <a:prstGeom prst="rect">
            <a:avLst/>
          </a:prstGeom>
          <a:noFill/>
        </p:spPr>
      </p:pic>
      <p:pic>
        <p:nvPicPr>
          <p:cNvPr id="178184" name="Picture 8" descr="http://www.pdifx.com/wp-content/uploads/2012/07/pdifx-green-las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" y="4051844"/>
            <a:ext cx="4677106" cy="3507830"/>
          </a:xfrm>
          <a:prstGeom prst="rect">
            <a:avLst/>
          </a:prstGeom>
          <a:noFill/>
        </p:spPr>
      </p:pic>
      <p:pic>
        <p:nvPicPr>
          <p:cNvPr id="178186" name="Picture 10" descr="https://unodeestilo.files.wordpress.com/2011/06/42-inch-flat-screen-tv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7807" y="1199949"/>
            <a:ext cx="4042366" cy="3133618"/>
          </a:xfrm>
          <a:prstGeom prst="rect">
            <a:avLst/>
          </a:prstGeom>
          <a:noFill/>
        </p:spPr>
      </p:pic>
      <p:pic>
        <p:nvPicPr>
          <p:cNvPr id="178182" name="Picture 6" descr="https://encrypted-tbn1.gstatic.com/images?q=tbn:ANd9GcRgGiD9YLVXxD9cX4h9b9pTMd0wlMSvqtGrJzim0LcSkP5gMmP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26618" y="3767831"/>
            <a:ext cx="2529620" cy="1605681"/>
          </a:xfrm>
          <a:prstGeom prst="rect">
            <a:avLst/>
          </a:prstGeom>
          <a:noFill/>
        </p:spPr>
      </p:pic>
      <p:sp>
        <p:nvSpPr>
          <p:cNvPr id="178188" name="AutoShape 12" descr="data:image/jpeg;base64,/9j/4AAQSkZJRgABAQAAAQABAAD/2wCEAAkGBhQQEBQUDxQUFBAQFBAUDxAVFBAQDxQVFBAVFBQVFBQXHCYeFxkjGRQVHy8gIycpLCwsFR4xNTAqNSYrLCkBCQoKDgwOGA8PGi0kHyQsLCkqLCkpKSosKSosLCkpLCksKS4sLCwpLDUpLSwpKSwpLCwsLCwtLCwpKSwpKSkpKf/AABEIAIcBdQMBIgACEQEDEQH/xAAcAAABBQEBAQAAAAAAAAAAAAAAAwQFBgcBAgj/xABMEAABAwIDAwgGBQcJCQEAAAABAAIDBBEFEiEGMUEHEyJRYXGBkSMyUqGxwRRCcrLRU2KCkqKjwhUWJTNkc5Oz4SRDVGN0g4Tw8Rf/xAAaAQEAAwEBAQAAAAAAAAAAAAAAAQIEAwUG/8QALxEAAgIBAwIDBwMFAAAAAAAAAAECEQMEEiExQSJRkTJCYXGB0fAFE6EUUrHB4f/aAAwDAQACEQMRAD8AxVFkLqEHEIKEAIQutbdAcXQxOYaa6koMLJ4ISQ/MryYyrIMGPUm8+FEcEBAoTuopLJqQhBxC7ZdsoBxdARZKxMuostGNs4yNOGUt06pqW6lYKBcZZKPUwaNzIT6Ek30tlaP5P7E1qKBUWY1T/TmkVl8aSIUtU0tlHyMsu8ZWeRlwuDEELpC4rmYF6AQGpeKK6ENibY0oIE/p6G6kocK7FRyObyJFfNOvDolZ34R2JjUYdZFIhZEyCLV5IT2ansmzmqyZ1TsSQukLikkF1cXqykHEWSjWJQQqyjZFjeyLJ39HXh0KnYxY3suJVzEnZVok4hCFABCEIAQhCAEIQgBCEXQBZOqaC6bM3qZw2K5QkksMw29laaHBtBoksEo72A1JIAHFans/se3KDNcuP+7GgH2j+CAogwUdSj63BtNy3GPCYmiwjYP0AfeU1r9nIZGnNEw34tGR/gQgPm/FcMtdVmphylbRthsa6JjpI7viHr+2zqzdY7VlOL01roSQ66Auhq9BqoXUTyAndMxIBqe0oVZPg14MdyJrC6Mvc1rQS5xAa0akk8AtT2b5MA5oNS85jrzUdrj7Tzp5JryZ7KOMP0jLdz/UvpZvZ1k7+5aRQgx+vZv2i1vxK5xxXzI9DPqXjjsxOn/JFt5OqMC3NX7TJJm8woPHeSuEtJhe6J3DP6WLxIs5vfqr07E4xvkj/XZ+K9xVTH3Ac09YDmuv5Fdf2oeRgjq9TF25P6/9PmfaHBJKaQsmbZ28He1w9pp4hVipjX0VygbOc7TuYWXGroJOMb/ZJ9l25fPdW2xIO8aEKm3Y6XQ15ms0N6I1wXLJR4XGhdUzxpqmeo2KSo6e6aQMU9hNKXva1ou5xAAVZMyzlSJLCsLLyA0EuO4AXJ8FfcO5OZ3AF4bHfg9wDvIaqX2XwltIwFts5HSlt0j1hl9w7leoaxmUHM0XHWLrjFb+TFjyQzN26M5qeTOYDomN3YHEH3gKm49s5JAcsrHNPC40PceK35s7XbiCoPaiKNzMsgD2u3xH1vtMP1SrSxqKtM6ZYxxx3p8HzdXUtlDzRq+7ZbPmlltvjkGeF/tNPX2jcVTKpitBnbHK0RbgvNktI1JWXVGlAAlWMXljU8giXaEbDZ6hprqRgw+6c4Xh5e4NYC5x3AakrTMA5L3PbeZ4Z+Y0c48d+tgt0YRirkcXLsZp/Jabz4dZbl/+VRW0lkv1lrCPK6rW0HJrNC0ujtKwanL64HWWb/K6unhlwmRcl1MfnpbJm9is9fR2uoKoissuXFR0jIYELylXtSZWRqjocQhCgAhCEAIQhACEIQAFP4NvUAp3BnbkJNl5N8Iz3ly3y6R9lvWd8gtGguz1rN+0QFC7CSRx0FKwevLGX7t5Ljck+5RWKzmOd7HuJIOhNySCLj3FAXI4iwfWv3AlISY5Gw2cXD9AhV4bThjBZu4AXvxsmOLYvzjWu07+NjqgLPM6CqBEb25yCC03GYHeCCsB26wI0lTJCdzSCzjdrhduvdp4LSMExPLVM14/MH8VW+V1hdNG92pLXxk/Yfp95CTJSLLq9TizivAXNmmJ7CfULMz2t9pzW+bgPmmATyjkyvYepzD5OBVJGvB1PqiGeN7JaWG7HQRhl29EDoWGW3UVkMGK9P0jibO6epLtDZ2/xV52Iq89fU33uDj5SD8VlONzZKqcDhNMP3rlXM7SaPU0WNYMk8b8ov1XJpDdrKQWHNb912s95KreP4mwzF0QyghpsLNsdxtZVSau6Q7LfFequtuVxc2zfjwwxybjf1ZpnJ7tQ93OsqJC+JjLgP6Vt3E8Fj+20bW19SI9Gc88tG6wJvb3q37C1PpJ2+3TzW72sv8AJU/bUf7ZL25D5xtWiLuCPN1eGMXKa4uivPQwLrl6YFdHzmbqOYAtR5HMBZUTySSi7YGCwvYZnm2p7gfNZhCFq/JaLUNa7rfA34lcsjpWzz80lGLbV9f8Gk7VYoaaKPJHG5jjlu4Xa3S7bAdgPkoSm2olduLGjsYwJzt3Nkwxptc5qcDs3rNYsVOV2qpOTbTRg1f7m+4uuF0NDl2kkyk52uG/VrCPgkKbbvI68kTHX9Zw6L/fcKjQYn0Dr1pKKsu4d4XPfJc2ZFPLBt7nx58lu5TaOObDm1EV2ta9pawgAgP6LrdlwCsUqAtc27mP0C3/AC4B+9JWSTLphlus9TTZN8bI6VqRsnMqQstkTej3G1SNHFcgDUncOKZRBXHk1oBNiVO13qtcXu7owXfILZBVyRI0vYjYGSKLO9uSRwuc2jjp6o6h2q64XC+O4cwjySP8pfS6WbKCzoytaQelcNuCCNyzrDsQu4c449ty4nctEMc8ykpcV2/GYck442pRt/nyNebIeLXD3/BI1crS03dl/O3EKg0+MxFxax8jXDjmeAkP56SxPsS2RrSbCQB27qO8Kv8ARSvj7fcR1m7hp/noRO32ACRj6iJtnRkfSABZrmk2bKBwO6/eCsprGL6HGJx4nBKA0xyiN7ZL6xuaWnTN36i6+e6veUldU0aMT462RUjUgQnUoTZ6xTRpR4QhC5EghCEAIQhACEIQApbB5NO5RKfYW+zigN52IxTNSUp/Il0Z/RkJ+Dk75RxknjcPrx28WuPyKq3J3LmpJB+TmFv02fi1WjlNOanpZON3Nv8AaY0/JCSquxC8Z13FDcQzRb92nkVDROLmvABOn/vcnGGUUrmkZd+oGYcQgHlNXZZGu6iFIcqcGembIOEjHeEsevvCgjSPGlhfqBBVqxtgmwyQS3a5sBLR9bNF0wSOAtogMNq/W70iCl63eCm6ozvF8CgKVY5NwUq0qkjXikfQWxhy4nKPajcfMMd81lG1Ulq6q/6if/MK0zZ/aCkb9Hqc7+fEAZUMDHOzuytGYG+lrKpyUlNUVsryHObI+V722IeC4m2W5tvIPguWScK9pdT3oYpzyOaT9lLp3VlNmkOlrnTvSs0m5W2ajpbiIMn5xt88uaIX0uBksQEpiDIC1jGwyNIFnSc8SSd1y0gjwC4ucP7jUsU+eHz8vuRew01qsA7nxzN84nBQ+3sJbVAkEZ4oXDtGS1x5HyUveOB4cxhcQRYuIPuAAKhNssTM74XuNzzNuqx555IHZc+9dcWSMltRj18HDFz8P9/crhK9MKTJXWFaUfKZXbH8BWt8m7bYXUn2qiIeTP8AVZDC5afye7Tx01Lzc0edj5y4tvYk5GgeXzWbUew158Hl6qtjT78epeOVGTJh0Y65Yh5RuKyJkvQPetXx7aOkrYmMlEgDXZrZA8XsRbRw60hTYPRvjHNNtrqDCLb+Cy5dVij3XrRjzZVOfg56d0ZnDN0Hapahfd7e8LSZNlaUsIOW/wDdOAtx3BRLtkIA8FkjWgOGU3eL+Dmmy5PV4n7y9UZ5uVO49fihryhm1J4U497isqlK1DlEq2upXAFpyvga3K7MSGh2p6tVlkzls01OLa8zdoV4PqNZSkQvcrkm1ehA9NDmILROSSG09RN+QpZSD2vs0fErO4lqnJXRF1JV83YzTOijjbcAkN6b/kt2M55XUWXxs/MYRK/ceamcD2uu0fJZHSVmU79y1Db1rosKETQS95gjsBc6HM77qyVmGThriYn+S9DS8qUvNsyypJRfkSdBiHSJ7PmvLq65UVHmYDmDh3gjgvMElyPBbCjirbNGpa0xUWa9v6x54aMhd8ysfmddadtA/m6Dq9A7zke1vwusveV5uo4Z00vRsaypq9OpU1evMyG5CaF0ri4lgQhCAEICEAIQhACXo32eEgvUTrEd6A1jknr4xPLFO7LHMwG/HMwm1vMrQNozDJSsie4vETg7OAQNAQNfFYnspV5KmIncTbzFlsIgEkbgbuaLB1r6HQjXwQk8UdNCyJr2xNeWA2+qx1zpdg3kBL4c7IC9jI2PdcOc1t9L7tURtytyt0aNAN66hKQ2dI8h1ydN7i0N8tFCQRmeS0b2lrhM1xcbizoyHAX43spnFZ42RuE78jHNLTrZxBFuiN5PcqzhNXC3M6mY5jIXt9Y5nOvrcj6u7cgaoyms00O8Gx8NE1upTaaHJVTsG4SyW7i7MPcQolQwnR7aUq0pAFKNcqNGjHOjQtmm5442tuXuBAaBcmwJ08ipSnoWseXtuHONz/8AE25P5fS0R6nW3a6hw3+KOUDG5KbEpRGRkIhdkIu3WMXItqLkFZoYsfLku59dHWKKjGXTamSZhBdm+t1r1Lh7H2JF7HiSqwOUAhovAwnrD3AeVikKzbiV7AGNZH2i7neZ/BatuBe6vQs9bDzHeKUcvPOdZoh3NGYBztNSG7z/AKKE2zIP0cta1o5kjoi1yJHXJ7dV5oaxzp2ukcXHW5JJ4HyXNqzeOA/3wHmw/NZ4xSnwjy9bqFkxS+ZWyV1pXgldBWmj5qXI7ier3sjSskp3XzZ2vuBpktl+9e3gs+jctK5OKcOizE2s/Teb67rDVZdSvAYNZByx0iTw6GofU5ZY3Ng6VngaCw6Jv2q501AWNGV5HeGn5JvyoY0+j+jmHK1zuczXaCHBuUAHjxKqkXKk8MHOQMJ62vc33EFebm0Cm+Yo856aUJuvlwXwxvy6OF/shRGJtyNLppGsa3jYDXz1KrVTyoyGMmKFjD1uc5/HqsFV63FpKmQOleXEnQbmjX6o3BcY/peO7qhLFOapsl9r4g2lcQSc0kQ1FuDzeyz6V6v23UtqQdszB5RlZxI9evpYbYV8TdoYNYlZ5kcvLSvJKGlbYnoUO4irds9JNHG10Rey7yc7S5pNrDQhU2Ny0/YWjL2wRm+Vz2uAvp6wJt1aW8l6OnfLszah1ElTtPU5Wskc2QNtpLGHW7bkAqboKnn4wJIob39Zmdjt9zuuk9rcYgpqxsUgDWSMa9zt7Wuc5w1FtAbJ3HQxloc0NIOrXD4ghdJY50pQlVmJ2m1JBNhcBY4GOQa7w5j+8dK2irdRsxTufdrgzpdHM17D3GwLVZX03RNnPH6Rt71TNpMSlhlDWse9pb69joSbWBAsrY3qU+qZFRfC4/g5tzWj6KWtLTZ0Mbcrg67W53Em27Xgs3eVatqhkhjHGR7nEcRlY1vxJVSlcqZ5eLk2aZVAQlKbuSsjkiSvPmzWji4hC5kghCEAIQhACEIQAhCEBL4XV5JI3ey5h8iF9BbJ1AdJI3TLIxjtNOJHwcF85YfTvleGQtL5D6rRvNlv+yNLI2Nslum2MMLXHQHKMxNu0DyQkodVtPU00j2CQuDHubZwD/VcRvOvBJVm3NUSAHhoNvVY0HzsrDieGwfSZS+nmmmc9zpA0FsQc43sN+mvWnUNDMLcxSQRdsliQPFCSk1EFRO8ODJZHOG/K9538NFJ0OB1UTXZoi1r8vrlrDob3sTdXE4VVPaQ+pDAdwjabW7jYKv7QbMzRuAZJJI0tu57muvckjXKLAIQUHbyly1OfQiVkZcQQQHtYGuGndfxVaVp2qpskTQ5zS5pGgc0u17N+5VZQDqWpKd0j2sZq55s0XA170gnmD1Ajnje82a14LjvsO5GiU6Zq+w2z8sbY3OAz05uW5hq69wL8B+KY7Y08M1W59W9zZcrAY4mZhYDQ3LupT2Cbe0EXOGSpYA6xb0ZCT4ZU5/nHSTRy1EcvoWSRxufzLnHO8ANGtjquUVwetDUx4T7KihtwuktpHVSDhuafcCn0GEwkdGhnfbUZnSDwuAApaXlDoG7pp3fYhI+8QkTyrUYIDYql5JAuTEzebdqtt/OC8tXj7EbWCOADPh7Ic98ucylxA3m+fTeoHaOdstOMrA0RuJaAXHfYHeeqytO2G2cTcv+zudYloJlaNSxj7+qbizgPAqiYttMJ2FjYWsB4hzid9+wKKdnn5c27gg0BCF0Mh6aVq3JrF6BlyNXlxvpucNB1myycLUdg8Vp46ZokljbICTlc9rTuA3E9655I3Ehx3Fw5ScPdXSRZHxxNjY4DnXZHEucCdOG5VA8nE7m2bNTHumj+ZCvBhpa1gdK9xDTkEjZISy4F7B199tbJE7GUbh0J5PB0J/iVUrM8scrspknJxViOwMLu6aHr+0mf8zaprxmYBYi5ztcBr+bdaCdg6fKfTzX7BG73Byi3bPtgmaY3PfGLZi9uV1+IAuVD4IWJlV2+icKVgsbia50J05sgHuWdOct6bGA6+4DMRpusCVgsj7knrJPmbq2Pod4w2KjygLi6uxcVjK3rk/p7OhbbRjC47r3DLD7yzrYXZuKemfLK0OcJmtjOtxlZc6d5V8Na+mZmYBc3GmhtxBK6QnXBznG+SqcpldzmIzdTC2MfoNAPvuoOlx6ensIZXsHsg3Z+qdFa5W0kjiamklDzcue2R1yTxs4FIyYHhsh0lqYj+cxjx7ivXhl8NGXjuMncoFWABnZ2nm2XXmhx2eomAklcWi5LRZoNhfUAdyXqdjY3G8FZE7qa4Pjd7wQlsP2RmgfnfYgDQC66fuxi7KSjFrgg9uJunE3qjLj3veT8AFU5Hqb20qb1bhwjbGzyjF/fdV5zl5WXJubZsxR2xSOOK8IJXFmZ1BCEKACEIQAhCEAIuhCA4uoQgJHZ2tENVE8mwa7UnQAEcVtmEcoFDAJBLUxgXu3Ld5Pg0FYEhCT6Dbt3SzQTzwmV8UD4mPAaIzeUhrTZxva/FU6u5Z2jSCkuRfWaQn9ln4qE5OX85DiNPxlpHSsH58Ds4VPrhaV9txJI7ndIfFAW6p5Xa97hlfHC24u2KNrdL+0bld27xOaVrXPlkcMzNC92XLJA1zRYcA5sqpJVvxL01Ax+88yCftQTj+CcoCoIQhACEIQgFfNjHZsJxBvsS0Mn74NVDV32CfeixVn9lY8foS3UMlFLlFnHsJHvXGnUd4+KVrh6V/23/eJ+aQQgt22Tbxtd2058HUxb8YiqirjtKM1Ix3XFRu8n1EZ+IVORAEIQpAIQhAX6jAGz7O2vmP6tM5UFqvpOXZ+m/Oq60+UDgqEqoDrDSeej1Prt4nrU9tvKRKLEj0lXuJG6ct/hUHgzb1EQ63tUxtufTDtfWHzrJFIK+ahx3ud+s78UmhCAEIuhAS+EbVVFK3JC8c3cuyOa17cxFidRfcrVs5t1NU1UMMsURE0jGXbma5uY2uBci/FZ8rZyWU2fFqbqY58h7mRuP4KGkDSMR5WIqWd8M7JntjfJGH+hmuI3lhOVwB3g6X4JNnKBhEx9I1jSfbp5Yz+tHcLI9oqrnJ3O9ovf/iSvk/iCjLq8ZNFXFM32nfhcozw5DYgXZLuO8CzwDfsXayrZK27Xgtba2rXaW0GmizDBvR0Gb2nTu/w6aW3vc1VBrrbtO7RTKbfchQSHuK1GeaQ9bimRKLrirdlwQhCAEIQgBCEIAQiyEAIQhACEIQAhCEJLZyW1gjxWnDvVlzwu/7jCPjZQeO0pimLDvZmYe+N7oz90JHCq0w1EUo3xSRv/VeCrPypUYZiE5Hqvl5xvdPEyQe/MgKcrjs8OcocnsyvZ4TwuYP22xqnK0bFSEtqI2glxY2RgGpLontkAA7chHigKuhPMZpubqZmbssj7DsLrj3FM0AIQhCAV15M+ka9n5TD6rTuAKpSuXJZLlq5CRcOp5mFt7XEmVp17L3VZPglFWxA+lcesg+YB+abKV2ooRBVyRtuWsyBpNsxAY0C9uKilJBcsT6WHRn+z/5dXGfhKqatHjw1j8C527s7IZQN2XWZmYfu2kLOFCadktUCEIViAQhCgF8rNMBoh7UuIu/Yt81Q1oeK0l8CpbEA07J3SCx6X0lzcmU9g396zxQmSSOzrb1cP2wpDbU+mb/5B86yb8E22QhL62EAXOe9hroBcnyunO20DmVDWyAtcGPJad/TqJXjzDgfFO4K8hCFYgEIQoAK68lh5uaqn/4ehqn36iWgD5qlK8bFR5cMxOT8o2lpwf72Wzh5I+gKfiH9YR7OVv6rA35JulaqTNI89bnHzcSkwL+KkFvqPR4awcTBK7/EnijHua9U9XLazoUzGDgyjZ5iaYj9pqpqgAhCFIBCEIAQhCAEIQgBCEIAQhCAEIQgBCEIScK0jb6ITUUc5A5xraVpeLhzmCOzc3WRmKEKAZwrVya1WSvaOEkcjT4DOPuoQpAlyiU+XEJD+UEb/Ntj7wq0hCIAhCEIBWnk5DjW2YLudFLpuFgA4+4FcQqy6EoabaztkqzIzVsjI3AnQ2tbd4KCQhT0INKwqb+hIWWuKiSqp3a2y2aZA4deqzUFCFCVWTZ1cQhWIBCEIDScWm/oUDqipx72/is2QhUh0JZZeTtv9IxdglPlE5L8pr715vwjhH7KEKvv/Qt7pU0IQupQEFCFABaXs1CGYNJmALX85O4a3zxuIjdcdWUaLqFSfRFkZmnOG0xkmjY31nyMaOGpcOKEK5UtfKNSuicxrxbO7M3W/Rjgiib7w9UtCFWDuNlpKmCEIVyoIQhACEIQAhCEB/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190" name="AutoShape 14" descr="data:image/jpeg;base64,/9j/4AAQSkZJRgABAQAAAQABAAD/2wCEAAkGBhQQEBQUDxQUFBAQFBAUDxAVFBAQDxQVFBAVFBQVFBQXHCYeFxkjGRQVHy8gIycpLCwsFR4xNTAqNSYrLCkBCQoKDgwOGA8PGi0kHyQsLCkqLCkpKSosKSosLCkpLCksKS4sLCwpLDUpLSwpKSwpLCwsLCwtLCwpKSwpKSkpKf/AABEIAIcBdQMBIgACEQEDEQH/xAAcAAABBQEBAQAAAAAAAAAAAAAAAwQFBgcBAgj/xABMEAABAwIDAwgGBQcJCQEAAAABAAIDBBEFEiEGMUEHEyJRYXGBkSMyUqGxwRRCcrLRU2KCkqKjwhUWJTNkc5Oz4SRDVGN0g4Tw8Rf/xAAaAQEAAwEBAQAAAAAAAAAAAAAAAQIEAwUG/8QALxEAAgIBAwIDBwMFAAAAAAAAAAECEQMEEiExQSJRkTJCYXGB0fAFE6EUUrHB4f/aAAwDAQACEQMRAD8AxVFkLqEHEIKEAIQutbdAcXQxOYaa6koMLJ4ISQ/MryYyrIMGPUm8+FEcEBAoTuopLJqQhBxC7ZdsoBxdARZKxMuostGNs4yNOGUt06pqW6lYKBcZZKPUwaNzIT6Ek30tlaP5P7E1qKBUWY1T/TmkVl8aSIUtU0tlHyMsu8ZWeRlwuDEELpC4rmYF6AQGpeKK6ENibY0oIE/p6G6kocK7FRyObyJFfNOvDolZ34R2JjUYdZFIhZEyCLV5IT2ansmzmqyZ1TsSQukLikkF1cXqykHEWSjWJQQqyjZFjeyLJ39HXh0KnYxY3suJVzEnZVok4hCFABCEIAQhCAEIQgBCEXQBZOqaC6bM3qZw2K5QkksMw29laaHBtBoksEo72A1JIAHFans/se3KDNcuP+7GgH2j+CAogwUdSj63BtNy3GPCYmiwjYP0AfeU1r9nIZGnNEw34tGR/gQgPm/FcMtdVmphylbRthsa6JjpI7viHr+2zqzdY7VlOL01roSQ66Auhq9BqoXUTyAndMxIBqe0oVZPg14MdyJrC6Mvc1rQS5xAa0akk8AtT2b5MA5oNS85jrzUdrj7Tzp5JryZ7KOMP0jLdz/UvpZvZ1k7+5aRQgx+vZv2i1vxK5xxXzI9DPqXjjsxOn/JFt5OqMC3NX7TJJm8woPHeSuEtJhe6J3DP6WLxIs5vfqr07E4xvkj/XZ+K9xVTH3Ac09YDmuv5Fdf2oeRgjq9TF25P6/9PmfaHBJKaQsmbZ28He1w9pp4hVipjX0VygbOc7TuYWXGroJOMb/ZJ9l25fPdW2xIO8aEKm3Y6XQ15ms0N6I1wXLJR4XGhdUzxpqmeo2KSo6e6aQMU9hNKXva1ou5xAAVZMyzlSJLCsLLyA0EuO4AXJ8FfcO5OZ3AF4bHfg9wDvIaqX2XwltIwFts5HSlt0j1hl9w7leoaxmUHM0XHWLrjFb+TFjyQzN26M5qeTOYDomN3YHEH3gKm49s5JAcsrHNPC40PceK35s7XbiCoPaiKNzMsgD2u3xH1vtMP1SrSxqKtM6ZYxxx3p8HzdXUtlDzRq+7ZbPmlltvjkGeF/tNPX2jcVTKpitBnbHK0RbgvNktI1JWXVGlAAlWMXljU8giXaEbDZ6hprqRgw+6c4Xh5e4NYC5x3AakrTMA5L3PbeZ4Z+Y0c48d+tgt0YRirkcXLsZp/Jabz4dZbl/+VRW0lkv1lrCPK6rW0HJrNC0ujtKwanL64HWWb/K6unhlwmRcl1MfnpbJm9is9fR2uoKoissuXFR0jIYELylXtSZWRqjocQhCgAhCEAIQhACEIQAFP4NvUAp3BnbkJNl5N8Iz3ly3y6R9lvWd8gtGguz1rN+0QFC7CSRx0FKwevLGX7t5Ljck+5RWKzmOd7HuJIOhNySCLj3FAXI4iwfWv3AlISY5Gw2cXD9AhV4bThjBZu4AXvxsmOLYvzjWu07+NjqgLPM6CqBEb25yCC03GYHeCCsB26wI0lTJCdzSCzjdrhduvdp4LSMExPLVM14/MH8VW+V1hdNG92pLXxk/Yfp95CTJSLLq9TizivAXNmmJ7CfULMz2t9pzW+bgPmmATyjkyvYepzD5OBVJGvB1PqiGeN7JaWG7HQRhl29EDoWGW3UVkMGK9P0jibO6epLtDZ2/xV52Iq89fU33uDj5SD8VlONzZKqcDhNMP3rlXM7SaPU0WNYMk8b8ov1XJpDdrKQWHNb912s95KreP4mwzF0QyghpsLNsdxtZVSau6Q7LfFequtuVxc2zfjwwxybjf1ZpnJ7tQ93OsqJC+JjLgP6Vt3E8Fj+20bW19SI9Gc88tG6wJvb3q37C1PpJ2+3TzW72sv8AJU/bUf7ZL25D5xtWiLuCPN1eGMXKa4uivPQwLrl6YFdHzmbqOYAtR5HMBZUTySSi7YGCwvYZnm2p7gfNZhCFq/JaLUNa7rfA34lcsjpWzz80lGLbV9f8Gk7VYoaaKPJHG5jjlu4Xa3S7bAdgPkoSm2olduLGjsYwJzt3Nkwxptc5qcDs3rNYsVOV2qpOTbTRg1f7m+4uuF0NDl2kkyk52uG/VrCPgkKbbvI68kTHX9Zw6L/fcKjQYn0Dr1pKKsu4d4XPfJc2ZFPLBt7nx58lu5TaOObDm1EV2ta9pawgAgP6LrdlwCsUqAtc27mP0C3/AC4B+9JWSTLphlus9TTZN8bI6VqRsnMqQstkTej3G1SNHFcgDUncOKZRBXHk1oBNiVO13qtcXu7owXfILZBVyRI0vYjYGSKLO9uSRwuc2jjp6o6h2q64XC+O4cwjySP8pfS6WbKCzoytaQelcNuCCNyzrDsQu4c449ty4nctEMc8ykpcV2/GYck442pRt/nyNebIeLXD3/BI1crS03dl/O3EKg0+MxFxax8jXDjmeAkP56SxPsS2RrSbCQB27qO8Kv8ARSvj7fcR1m7hp/noRO32ACRj6iJtnRkfSABZrmk2bKBwO6/eCsprGL6HGJx4nBKA0xyiN7ZL6xuaWnTN36i6+e6veUldU0aMT462RUjUgQnUoTZ6xTRpR4QhC5EghCEAIQhACEIQApbB5NO5RKfYW+zigN52IxTNSUp/Il0Z/RkJ+Dk75RxknjcPrx28WuPyKq3J3LmpJB+TmFv02fi1WjlNOanpZON3Nv8AaY0/JCSquxC8Z13FDcQzRb92nkVDROLmvABOn/vcnGGUUrmkZd+oGYcQgHlNXZZGu6iFIcqcGembIOEjHeEsevvCgjSPGlhfqBBVqxtgmwyQS3a5sBLR9bNF0wSOAtogMNq/W70iCl63eCm6ozvF8CgKVY5NwUq0qkjXikfQWxhy4nKPajcfMMd81lG1Ulq6q/6if/MK0zZ/aCkb9Hqc7+fEAZUMDHOzuytGYG+lrKpyUlNUVsryHObI+V722IeC4m2W5tvIPguWScK9pdT3oYpzyOaT9lLp3VlNmkOlrnTvSs0m5W2ajpbiIMn5xt88uaIX0uBksQEpiDIC1jGwyNIFnSc8SSd1y0gjwC4ucP7jUsU+eHz8vuRew01qsA7nxzN84nBQ+3sJbVAkEZ4oXDtGS1x5HyUveOB4cxhcQRYuIPuAAKhNssTM74XuNzzNuqx555IHZc+9dcWSMltRj18HDFz8P9/crhK9MKTJXWFaUfKZXbH8BWt8m7bYXUn2qiIeTP8AVZDC5afye7Tx01Lzc0edj5y4tvYk5GgeXzWbUew158Hl6qtjT78epeOVGTJh0Y65Yh5RuKyJkvQPetXx7aOkrYmMlEgDXZrZA8XsRbRw60hTYPRvjHNNtrqDCLb+Cy5dVij3XrRjzZVOfg56d0ZnDN0Hapahfd7e8LSZNlaUsIOW/wDdOAtx3BRLtkIA8FkjWgOGU3eL+Dmmy5PV4n7y9UZ5uVO49fihryhm1J4U497isqlK1DlEq2upXAFpyvga3K7MSGh2p6tVlkzls01OLa8zdoV4PqNZSkQvcrkm1ehA9NDmILROSSG09RN+QpZSD2vs0fErO4lqnJXRF1JV83YzTOijjbcAkN6b/kt2M55XUWXxs/MYRK/ceamcD2uu0fJZHSVmU79y1Db1rosKETQS95gjsBc6HM77qyVmGThriYn+S9DS8qUvNsyypJRfkSdBiHSJ7PmvLq65UVHmYDmDh3gjgvMElyPBbCjirbNGpa0xUWa9v6x54aMhd8ysfmddadtA/m6Dq9A7zke1vwusveV5uo4Z00vRsaypq9OpU1evMyG5CaF0ri4lgQhCAEICEAIQhACXo32eEgvUTrEd6A1jknr4xPLFO7LHMwG/HMwm1vMrQNozDJSsie4vETg7OAQNAQNfFYnspV5KmIncTbzFlsIgEkbgbuaLB1r6HQjXwQk8UdNCyJr2xNeWA2+qx1zpdg3kBL4c7IC9jI2PdcOc1t9L7tURtytyt0aNAN66hKQ2dI8h1ydN7i0N8tFCQRmeS0b2lrhM1xcbizoyHAX43spnFZ42RuE78jHNLTrZxBFuiN5PcqzhNXC3M6mY5jIXt9Y5nOvrcj6u7cgaoyms00O8Gx8NE1upTaaHJVTsG4SyW7i7MPcQolQwnR7aUq0pAFKNcqNGjHOjQtmm5442tuXuBAaBcmwJ08ipSnoWseXtuHONz/8AE25P5fS0R6nW3a6hw3+KOUDG5KbEpRGRkIhdkIu3WMXItqLkFZoYsfLku59dHWKKjGXTamSZhBdm+t1r1Lh7H2JF7HiSqwOUAhovAwnrD3AeVikKzbiV7AGNZH2i7neZ/BatuBe6vQs9bDzHeKUcvPOdZoh3NGYBztNSG7z/AKKE2zIP0cta1o5kjoi1yJHXJ7dV5oaxzp2ukcXHW5JJ4HyXNqzeOA/3wHmw/NZ4xSnwjy9bqFkxS+ZWyV1pXgldBWmj5qXI7ier3sjSskp3XzZ2vuBpktl+9e3gs+jctK5OKcOizE2s/Teb67rDVZdSvAYNZByx0iTw6GofU5ZY3Ng6VngaCw6Jv2q501AWNGV5HeGn5JvyoY0+j+jmHK1zuczXaCHBuUAHjxKqkXKk8MHOQMJ62vc33EFebm0Cm+Yo856aUJuvlwXwxvy6OF/shRGJtyNLppGsa3jYDXz1KrVTyoyGMmKFjD1uc5/HqsFV63FpKmQOleXEnQbmjX6o3BcY/peO7qhLFOapsl9r4g2lcQSc0kQ1FuDzeyz6V6v23UtqQdszB5RlZxI9evpYbYV8TdoYNYlZ5kcvLSvJKGlbYnoUO4irds9JNHG10Rey7yc7S5pNrDQhU2Ny0/YWjL2wRm+Vz2uAvp6wJt1aW8l6OnfLszah1ElTtPU5Wskc2QNtpLGHW7bkAqboKnn4wJIob39Zmdjt9zuuk9rcYgpqxsUgDWSMa9zt7Wuc5w1FtAbJ3HQxloc0NIOrXD4ghdJY50pQlVmJ2m1JBNhcBY4GOQa7w5j+8dK2irdRsxTufdrgzpdHM17D3GwLVZX03RNnPH6Rt71TNpMSlhlDWse9pb69joSbWBAsrY3qU+qZFRfC4/g5tzWj6KWtLTZ0Mbcrg67W53Em27Xgs3eVatqhkhjHGR7nEcRlY1vxJVSlcqZ5eLk2aZVAQlKbuSsjkiSvPmzWji4hC5kghCEAIQhACEIQAhCEBL4XV5JI3ey5h8iF9BbJ1AdJI3TLIxjtNOJHwcF85YfTvleGQtL5D6rRvNlv+yNLI2Nslum2MMLXHQHKMxNu0DyQkodVtPU00j2CQuDHubZwD/VcRvOvBJVm3NUSAHhoNvVY0HzsrDieGwfSZS+nmmmc9zpA0FsQc43sN+mvWnUNDMLcxSQRdsliQPFCSk1EFRO8ODJZHOG/K9538NFJ0OB1UTXZoi1r8vrlrDob3sTdXE4VVPaQ+pDAdwjabW7jYKv7QbMzRuAZJJI0tu57muvckjXKLAIQUHbyly1OfQiVkZcQQQHtYGuGndfxVaVp2qpskTQ5zS5pGgc0u17N+5VZQDqWpKd0j2sZq55s0XA170gnmD1Ajnje82a14LjvsO5GiU6Zq+w2z8sbY3OAz05uW5hq69wL8B+KY7Y08M1W59W9zZcrAY4mZhYDQ3LupT2Cbe0EXOGSpYA6xb0ZCT4ZU5/nHSTRy1EcvoWSRxufzLnHO8ANGtjquUVwetDUx4T7KihtwuktpHVSDhuafcCn0GEwkdGhnfbUZnSDwuAApaXlDoG7pp3fYhI+8QkTyrUYIDYql5JAuTEzebdqtt/OC8tXj7EbWCOADPh7Ic98ucylxA3m+fTeoHaOdstOMrA0RuJaAXHfYHeeqytO2G2cTcv+zudYloJlaNSxj7+qbizgPAqiYttMJ2FjYWsB4hzid9+wKKdnn5c27gg0BCF0Mh6aVq3JrF6BlyNXlxvpucNB1myycLUdg8Vp46ZokljbICTlc9rTuA3E9655I3Ehx3Fw5ScPdXSRZHxxNjY4DnXZHEucCdOG5VA8nE7m2bNTHumj+ZCvBhpa1gdK9xDTkEjZISy4F7B199tbJE7GUbh0J5PB0J/iVUrM8scrspknJxViOwMLu6aHr+0mf8zaprxmYBYi5ztcBr+bdaCdg6fKfTzX7BG73Byi3bPtgmaY3PfGLZi9uV1+IAuVD4IWJlV2+icKVgsbia50J05sgHuWdOct6bGA6+4DMRpusCVgsj7knrJPmbq2Pod4w2KjygLi6uxcVjK3rk/p7OhbbRjC47r3DLD7yzrYXZuKemfLK0OcJmtjOtxlZc6d5V8Na+mZmYBc3GmhtxBK6QnXBznG+SqcpldzmIzdTC2MfoNAPvuoOlx6ensIZXsHsg3Z+qdFa5W0kjiamklDzcue2R1yTxs4FIyYHhsh0lqYj+cxjx7ivXhl8NGXjuMncoFWABnZ2nm2XXmhx2eomAklcWi5LRZoNhfUAdyXqdjY3G8FZE7qa4Pjd7wQlsP2RmgfnfYgDQC66fuxi7KSjFrgg9uJunE3qjLj3veT8AFU5Hqb20qb1bhwjbGzyjF/fdV5zl5WXJubZsxR2xSOOK8IJXFmZ1BCEKACEIQAhCEAIuhCA4uoQgJHZ2tENVE8mwa7UnQAEcVtmEcoFDAJBLUxgXu3Ld5Pg0FYEhCT6Dbt3SzQTzwmV8UD4mPAaIzeUhrTZxva/FU6u5Z2jSCkuRfWaQn9ln4qE5OX85DiNPxlpHSsH58Ds4VPrhaV9txJI7ndIfFAW6p5Xa97hlfHC24u2KNrdL+0bld27xOaVrXPlkcMzNC92XLJA1zRYcA5sqpJVvxL01Ax+88yCftQTj+CcoCoIQhACEIQgFfNjHZsJxBvsS0Mn74NVDV32CfeixVn9lY8foS3UMlFLlFnHsJHvXGnUd4+KVrh6V/23/eJ+aQQgt22Tbxtd2058HUxb8YiqirjtKM1Ix3XFRu8n1EZ+IVORAEIQpAIQhAX6jAGz7O2vmP6tM5UFqvpOXZ+m/Oq60+UDgqEqoDrDSeej1Prt4nrU9tvKRKLEj0lXuJG6ct/hUHgzb1EQ63tUxtufTDtfWHzrJFIK+ahx3ud+s78UmhCAEIuhAS+EbVVFK3JC8c3cuyOa17cxFidRfcrVs5t1NU1UMMsURE0jGXbma5uY2uBci/FZ8rZyWU2fFqbqY58h7mRuP4KGkDSMR5WIqWd8M7JntjfJGH+hmuI3lhOVwB3g6X4JNnKBhEx9I1jSfbp5Yz+tHcLI9oqrnJ3O9ovf/iSvk/iCjLq8ZNFXFM32nfhcozw5DYgXZLuO8CzwDfsXayrZK27Xgtba2rXaW0GmizDBvR0Gb2nTu/w6aW3vc1VBrrbtO7RTKbfchQSHuK1GeaQ9bimRKLrirdlwQhCAEIQgBCEIAQiyEAIQhACEIQAhCEJLZyW1gjxWnDvVlzwu/7jCPjZQeO0pimLDvZmYe+N7oz90JHCq0w1EUo3xSRv/VeCrPypUYZiE5Hqvl5xvdPEyQe/MgKcrjs8OcocnsyvZ4TwuYP22xqnK0bFSEtqI2glxY2RgGpLontkAA7chHigKuhPMZpubqZmbssj7DsLrj3FM0AIQhCAV15M+ka9n5TD6rTuAKpSuXJZLlq5CRcOp5mFt7XEmVp17L3VZPglFWxA+lcesg+YB+abKV2ooRBVyRtuWsyBpNsxAY0C9uKilJBcsT6WHRn+z/5dXGfhKqatHjw1j8C527s7IZQN2XWZmYfu2kLOFCadktUCEIViAQhCgF8rNMBoh7UuIu/Yt81Q1oeK0l8CpbEA07J3SCx6X0lzcmU9g396zxQmSSOzrb1cP2wpDbU+mb/5B86yb8E22QhL62EAXOe9hroBcnyunO20DmVDWyAtcGPJad/TqJXjzDgfFO4K8hCFYgEIQoAK68lh5uaqn/4ehqn36iWgD5qlK8bFR5cMxOT8o2lpwf72Wzh5I+gKfiH9YR7OVv6rA35JulaqTNI89bnHzcSkwL+KkFvqPR4awcTBK7/EnijHua9U9XLazoUzGDgyjZ5iaYj9pqpqgAhCFIBCEIAQhCAEIQgBCEIAQhCAEIQgBCEIScK0jb6ITUUc5A5xraVpeLhzmCOzc3WRmKEKAZwrVya1WSvaOEkcjT4DOPuoQpAlyiU+XEJD+UEb/Ntj7wq0hCIAhCEIBWnk5DjW2YLudFLpuFgA4+4FcQqy6EoabaztkqzIzVsjI3AnQ2tbd4KCQhT0INKwqb+hIWWuKiSqp3a2y2aZA4deqzUFCFCVWTZ1cQhWIBCEIDScWm/oUDqipx72/is2QhUh0JZZeTtv9IxdglPlE5L8pr715vwjhH7KEKvv/Qt7pU0IQupQEFCFABaXs1CGYNJmALX85O4a3zxuIjdcdWUaLqFSfRFkZmnOG0xkmjY31nyMaOGpcOKEK5UtfKNSuicxrxbO7M3W/Rjgiib7w9UtCFWDuNlpKmCEIVyoIQhACEIQAhCEB/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192" name="AutoShape 16" descr="data:image/jpeg;base64,/9j/4AAQSkZJRgABAQAAAQABAAD/2wCEAAkGBhQQEBQUDxQUFBAQFBAUDxAVFBAQDxQVFBAVFBQVFBQXHCYeFxkjGRQVHy8gIycpLCwsFR4xNTAqNSYrLCkBCQoKDgwOGA8PGi0kHyQsLCkqLCkpKSosKSosLCkpLCksKS4sLCwpLDUpLSwpKSwpLCwsLCwtLCwpKSwpKSkpKf/AABEIAIcBdQMBIgACEQEDEQH/xAAcAAABBQEBAQAAAAAAAAAAAAAAAwQFBgcBAgj/xABMEAABAwIDAwgGBQcJCQEAAAABAAIDBBEFEiEGMUEHEyJRYXGBkSMyUqGxwRRCcrLRU2KCkqKjwhUWJTNkc5Oz4SRDVGN0g4Tw8Rf/xAAaAQEAAwEBAQAAAAAAAAAAAAAAAQIEAwUG/8QALxEAAgIBAwIDBwMFAAAAAAAAAAECEQMEEiExQSJRkTJCYXGB0fAFE6EUUrHB4f/aAAwDAQACEQMRAD8AxVFkLqEHEIKEAIQutbdAcXQxOYaa6koMLJ4ISQ/MryYyrIMGPUm8+FEcEBAoTuopLJqQhBxC7ZdsoBxdARZKxMuostGNs4yNOGUt06pqW6lYKBcZZKPUwaNzIT6Ek30tlaP5P7E1qKBUWY1T/TmkVl8aSIUtU0tlHyMsu8ZWeRlwuDEELpC4rmYF6AQGpeKK6ENibY0oIE/p6G6kocK7FRyObyJFfNOvDolZ34R2JjUYdZFIhZEyCLV5IT2ansmzmqyZ1TsSQukLikkF1cXqykHEWSjWJQQqyjZFjeyLJ39HXh0KnYxY3suJVzEnZVok4hCFABCEIAQhCAEIQgBCEXQBZOqaC6bM3qZw2K5QkksMw29laaHBtBoksEo72A1JIAHFans/se3KDNcuP+7GgH2j+CAogwUdSj63BtNy3GPCYmiwjYP0AfeU1r9nIZGnNEw34tGR/gQgPm/FcMtdVmphylbRthsa6JjpI7viHr+2zqzdY7VlOL01roSQ66Auhq9BqoXUTyAndMxIBqe0oVZPg14MdyJrC6Mvc1rQS5xAa0akk8AtT2b5MA5oNS85jrzUdrj7Tzp5JryZ7KOMP0jLdz/UvpZvZ1k7+5aRQgx+vZv2i1vxK5xxXzI9DPqXjjsxOn/JFt5OqMC3NX7TJJm8woPHeSuEtJhe6J3DP6WLxIs5vfqr07E4xvkj/XZ+K9xVTH3Ac09YDmuv5Fdf2oeRgjq9TF25P6/9PmfaHBJKaQsmbZ28He1w9pp4hVipjX0VygbOc7TuYWXGroJOMb/ZJ9l25fPdW2xIO8aEKm3Y6XQ15ms0N6I1wXLJR4XGhdUzxpqmeo2KSo6e6aQMU9hNKXva1ou5xAAVZMyzlSJLCsLLyA0EuO4AXJ8FfcO5OZ3AF4bHfg9wDvIaqX2XwltIwFts5HSlt0j1hl9w7leoaxmUHM0XHWLrjFb+TFjyQzN26M5qeTOYDomN3YHEH3gKm49s5JAcsrHNPC40PceK35s7XbiCoPaiKNzMsgD2u3xH1vtMP1SrSxqKtM6ZYxxx3p8HzdXUtlDzRq+7ZbPmlltvjkGeF/tNPX2jcVTKpitBnbHK0RbgvNktI1JWXVGlAAlWMXljU8giXaEbDZ6hprqRgw+6c4Xh5e4NYC5x3AakrTMA5L3PbeZ4Z+Y0c48d+tgt0YRirkcXLsZp/Jabz4dZbl/+VRW0lkv1lrCPK6rW0HJrNC0ujtKwanL64HWWb/K6unhlwmRcl1MfnpbJm9is9fR2uoKoissuXFR0jIYELylXtSZWRqjocQhCgAhCEAIQhACEIQAFP4NvUAp3BnbkJNl5N8Iz3ly3y6R9lvWd8gtGguz1rN+0QFC7CSRx0FKwevLGX7t5Ljck+5RWKzmOd7HuJIOhNySCLj3FAXI4iwfWv3AlISY5Gw2cXD9AhV4bThjBZu4AXvxsmOLYvzjWu07+NjqgLPM6CqBEb25yCC03GYHeCCsB26wI0lTJCdzSCzjdrhduvdp4LSMExPLVM14/MH8VW+V1hdNG92pLXxk/Yfp95CTJSLLq9TizivAXNmmJ7CfULMz2t9pzW+bgPmmATyjkyvYepzD5OBVJGvB1PqiGeN7JaWG7HQRhl29EDoWGW3UVkMGK9P0jibO6epLtDZ2/xV52Iq89fU33uDj5SD8VlONzZKqcDhNMP3rlXM7SaPU0WNYMk8b8ov1XJpDdrKQWHNb912s95KreP4mwzF0QyghpsLNsdxtZVSau6Q7LfFequtuVxc2zfjwwxybjf1ZpnJ7tQ93OsqJC+JjLgP6Vt3E8Fj+20bW19SI9Gc88tG6wJvb3q37C1PpJ2+3TzW72sv8AJU/bUf7ZL25D5xtWiLuCPN1eGMXKa4uivPQwLrl6YFdHzmbqOYAtR5HMBZUTySSi7YGCwvYZnm2p7gfNZhCFq/JaLUNa7rfA34lcsjpWzz80lGLbV9f8Gk7VYoaaKPJHG5jjlu4Xa3S7bAdgPkoSm2olduLGjsYwJzt3Nkwxptc5qcDs3rNYsVOV2qpOTbTRg1f7m+4uuF0NDl2kkyk52uG/VrCPgkKbbvI68kTHX9Zw6L/fcKjQYn0Dr1pKKsu4d4XPfJc2ZFPLBt7nx58lu5TaOObDm1EV2ta9pawgAgP6LrdlwCsUqAtc27mP0C3/AC4B+9JWSTLphlus9TTZN8bI6VqRsnMqQstkTej3G1SNHFcgDUncOKZRBXHk1oBNiVO13qtcXu7owXfILZBVyRI0vYjYGSKLO9uSRwuc2jjp6o6h2q64XC+O4cwjySP8pfS6WbKCzoytaQelcNuCCNyzrDsQu4c449ty4nctEMc8ykpcV2/GYck442pRt/nyNebIeLXD3/BI1crS03dl/O3EKg0+MxFxax8jXDjmeAkP56SxPsS2RrSbCQB27qO8Kv8ARSvj7fcR1m7hp/noRO32ACRj6iJtnRkfSABZrmk2bKBwO6/eCsprGL6HGJx4nBKA0xyiN7ZL6xuaWnTN36i6+e6veUldU0aMT462RUjUgQnUoTZ6xTRpR4QhC5EghCEAIQhACEIQApbB5NO5RKfYW+zigN52IxTNSUp/Il0Z/RkJ+Dk75RxknjcPrx28WuPyKq3J3LmpJB+TmFv02fi1WjlNOanpZON3Nv8AaY0/JCSquxC8Z13FDcQzRb92nkVDROLmvABOn/vcnGGUUrmkZd+oGYcQgHlNXZZGu6iFIcqcGembIOEjHeEsevvCgjSPGlhfqBBVqxtgmwyQS3a5sBLR9bNF0wSOAtogMNq/W70iCl63eCm6ozvF8CgKVY5NwUq0qkjXikfQWxhy4nKPajcfMMd81lG1Ulq6q/6if/MK0zZ/aCkb9Hqc7+fEAZUMDHOzuytGYG+lrKpyUlNUVsryHObI+V722IeC4m2W5tvIPguWScK9pdT3oYpzyOaT9lLp3VlNmkOlrnTvSs0m5W2ajpbiIMn5xt88uaIX0uBksQEpiDIC1jGwyNIFnSc8SSd1y0gjwC4ucP7jUsU+eHz8vuRew01qsA7nxzN84nBQ+3sJbVAkEZ4oXDtGS1x5HyUveOB4cxhcQRYuIPuAAKhNssTM74XuNzzNuqx555IHZc+9dcWSMltRj18HDFz8P9/crhK9MKTJXWFaUfKZXbH8BWt8m7bYXUn2qiIeTP8AVZDC5afye7Tx01Lzc0edj5y4tvYk5GgeXzWbUew158Hl6qtjT78epeOVGTJh0Y65Yh5RuKyJkvQPetXx7aOkrYmMlEgDXZrZA8XsRbRw60hTYPRvjHNNtrqDCLb+Cy5dVij3XrRjzZVOfg56d0ZnDN0Hapahfd7e8LSZNlaUsIOW/wDdOAtx3BRLtkIA8FkjWgOGU3eL+Dmmy5PV4n7y9UZ5uVO49fihryhm1J4U497isqlK1DlEq2upXAFpyvga3K7MSGh2p6tVlkzls01OLa8zdoV4PqNZSkQvcrkm1ehA9NDmILROSSG09RN+QpZSD2vs0fErO4lqnJXRF1JV83YzTOijjbcAkN6b/kt2M55XUWXxs/MYRK/ceamcD2uu0fJZHSVmU79y1Db1rosKETQS95gjsBc6HM77qyVmGThriYn+S9DS8qUvNsyypJRfkSdBiHSJ7PmvLq65UVHmYDmDh3gjgvMElyPBbCjirbNGpa0xUWa9v6x54aMhd8ysfmddadtA/m6Dq9A7zke1vwusveV5uo4Z00vRsaypq9OpU1evMyG5CaF0ri4lgQhCAEICEAIQhACXo32eEgvUTrEd6A1jknr4xPLFO7LHMwG/HMwm1vMrQNozDJSsie4vETg7OAQNAQNfFYnspV5KmIncTbzFlsIgEkbgbuaLB1r6HQjXwQk8UdNCyJr2xNeWA2+qx1zpdg3kBL4c7IC9jI2PdcOc1t9L7tURtytyt0aNAN66hKQ2dI8h1ydN7i0N8tFCQRmeS0b2lrhM1xcbizoyHAX43spnFZ42RuE78jHNLTrZxBFuiN5PcqzhNXC3M6mY5jIXt9Y5nOvrcj6u7cgaoyms00O8Gx8NE1upTaaHJVTsG4SyW7i7MPcQolQwnR7aUq0pAFKNcqNGjHOjQtmm5442tuXuBAaBcmwJ08ipSnoWseXtuHONz/8AE25P5fS0R6nW3a6hw3+KOUDG5KbEpRGRkIhdkIu3WMXItqLkFZoYsfLku59dHWKKjGXTamSZhBdm+t1r1Lh7H2JF7HiSqwOUAhovAwnrD3AeVikKzbiV7AGNZH2i7neZ/BatuBe6vQs9bDzHeKUcvPOdZoh3NGYBztNSG7z/AKKE2zIP0cta1o5kjoi1yJHXJ7dV5oaxzp2ukcXHW5JJ4HyXNqzeOA/3wHmw/NZ4xSnwjy9bqFkxS+ZWyV1pXgldBWmj5qXI7ier3sjSskp3XzZ2vuBpktl+9e3gs+jctK5OKcOizE2s/Teb67rDVZdSvAYNZByx0iTw6GofU5ZY3Ng6VngaCw6Jv2q501AWNGV5HeGn5JvyoY0+j+jmHK1zuczXaCHBuUAHjxKqkXKk8MHOQMJ62vc33EFebm0Cm+Yo856aUJuvlwXwxvy6OF/shRGJtyNLppGsa3jYDXz1KrVTyoyGMmKFjD1uc5/HqsFV63FpKmQOleXEnQbmjX6o3BcY/peO7qhLFOapsl9r4g2lcQSc0kQ1FuDzeyz6V6v23UtqQdszB5RlZxI9evpYbYV8TdoYNYlZ5kcvLSvJKGlbYnoUO4irds9JNHG10Rey7yc7S5pNrDQhU2Ny0/YWjL2wRm+Vz2uAvp6wJt1aW8l6OnfLszah1ElTtPU5Wskc2QNtpLGHW7bkAqboKnn4wJIob39Zmdjt9zuuk9rcYgpqxsUgDWSMa9zt7Wuc5w1FtAbJ3HQxloc0NIOrXD4ghdJY50pQlVmJ2m1JBNhcBY4GOQa7w5j+8dK2irdRsxTufdrgzpdHM17D3GwLVZX03RNnPH6Rt71TNpMSlhlDWse9pb69joSbWBAsrY3qU+qZFRfC4/g5tzWj6KWtLTZ0Mbcrg67W53Em27Xgs3eVatqhkhjHGR7nEcRlY1vxJVSlcqZ5eLk2aZVAQlKbuSsjkiSvPmzWji4hC5kghCEAIQhACEIQAhCEBL4XV5JI3ey5h8iF9BbJ1AdJI3TLIxjtNOJHwcF85YfTvleGQtL5D6rRvNlv+yNLI2Nslum2MMLXHQHKMxNu0DyQkodVtPU00j2CQuDHubZwD/VcRvOvBJVm3NUSAHhoNvVY0HzsrDieGwfSZS+nmmmc9zpA0FsQc43sN+mvWnUNDMLcxSQRdsliQPFCSk1EFRO8ODJZHOG/K9538NFJ0OB1UTXZoi1r8vrlrDob3sTdXE4VVPaQ+pDAdwjabW7jYKv7QbMzRuAZJJI0tu57muvckjXKLAIQUHbyly1OfQiVkZcQQQHtYGuGndfxVaVp2qpskTQ5zS5pGgc0u17N+5VZQDqWpKd0j2sZq55s0XA170gnmD1Ajnje82a14LjvsO5GiU6Zq+w2z8sbY3OAz05uW5hq69wL8B+KY7Y08M1W59W9zZcrAY4mZhYDQ3LupT2Cbe0EXOGSpYA6xb0ZCT4ZU5/nHSTRy1EcvoWSRxufzLnHO8ANGtjquUVwetDUx4T7KihtwuktpHVSDhuafcCn0GEwkdGhnfbUZnSDwuAApaXlDoG7pp3fYhI+8QkTyrUYIDYql5JAuTEzebdqtt/OC8tXj7EbWCOADPh7Ic98ucylxA3m+fTeoHaOdstOMrA0RuJaAXHfYHeeqytO2G2cTcv+zudYloJlaNSxj7+qbizgPAqiYttMJ2FjYWsB4hzid9+wKKdnn5c27gg0BCF0Mh6aVq3JrF6BlyNXlxvpucNB1myycLUdg8Vp46ZokljbICTlc9rTuA3E9655I3Ehx3Fw5ScPdXSRZHxxNjY4DnXZHEucCdOG5VA8nE7m2bNTHumj+ZCvBhpa1gdK9xDTkEjZISy4F7B199tbJE7GUbh0J5PB0J/iVUrM8scrspknJxViOwMLu6aHr+0mf8zaprxmYBYi5ztcBr+bdaCdg6fKfTzX7BG73Byi3bPtgmaY3PfGLZi9uV1+IAuVD4IWJlV2+icKVgsbia50J05sgHuWdOct6bGA6+4DMRpusCVgsj7knrJPmbq2Pod4w2KjygLi6uxcVjK3rk/p7OhbbRjC47r3DLD7yzrYXZuKemfLK0OcJmtjOtxlZc6d5V8Na+mZmYBc3GmhtxBK6QnXBznG+SqcpldzmIzdTC2MfoNAPvuoOlx6ensIZXsHsg3Z+qdFa5W0kjiamklDzcue2R1yTxs4FIyYHhsh0lqYj+cxjx7ivXhl8NGXjuMncoFWABnZ2nm2XXmhx2eomAklcWi5LRZoNhfUAdyXqdjY3G8FZE7qa4Pjd7wQlsP2RmgfnfYgDQC66fuxi7KSjFrgg9uJunE3qjLj3veT8AFU5Hqb20qb1bhwjbGzyjF/fdV5zl5WXJubZsxR2xSOOK8IJXFmZ1BCEKACEIQAhCEAIuhCA4uoQgJHZ2tENVE8mwa7UnQAEcVtmEcoFDAJBLUxgXu3Ld5Pg0FYEhCT6Dbt3SzQTzwmV8UD4mPAaIzeUhrTZxva/FU6u5Z2jSCkuRfWaQn9ln4qE5OX85DiNPxlpHSsH58Ds4VPrhaV9txJI7ndIfFAW6p5Xa97hlfHC24u2KNrdL+0bld27xOaVrXPlkcMzNC92XLJA1zRYcA5sqpJVvxL01Ax+88yCftQTj+CcoCoIQhACEIQgFfNjHZsJxBvsS0Mn74NVDV32CfeixVn9lY8foS3UMlFLlFnHsJHvXGnUd4+KVrh6V/23/eJ+aQQgt22Tbxtd2058HUxb8YiqirjtKM1Ix3XFRu8n1EZ+IVORAEIQpAIQhAX6jAGz7O2vmP6tM5UFqvpOXZ+m/Oq60+UDgqEqoDrDSeej1Prt4nrU9tvKRKLEj0lXuJG6ct/hUHgzb1EQ63tUxtufTDtfWHzrJFIK+ahx3ud+s78UmhCAEIuhAS+EbVVFK3JC8c3cuyOa17cxFidRfcrVs5t1NU1UMMsURE0jGXbma5uY2uBci/FZ8rZyWU2fFqbqY58h7mRuP4KGkDSMR5WIqWd8M7JntjfJGH+hmuI3lhOVwB3g6X4JNnKBhEx9I1jSfbp5Yz+tHcLI9oqrnJ3O9ovf/iSvk/iCjLq8ZNFXFM32nfhcozw5DYgXZLuO8CzwDfsXayrZK27Xgtba2rXaW0GmizDBvR0Gb2nTu/w6aW3vc1VBrrbtO7RTKbfchQSHuK1GeaQ9bimRKLrirdlwQhCAEIQgBCEIAQiyEAIQhACEIQAhCEJLZyW1gjxWnDvVlzwu/7jCPjZQeO0pimLDvZmYe+N7oz90JHCq0w1EUo3xSRv/VeCrPypUYZiE5Hqvl5xvdPEyQe/MgKcrjs8OcocnsyvZ4TwuYP22xqnK0bFSEtqI2glxY2RgGpLontkAA7chHigKuhPMZpubqZmbssj7DsLrj3FM0AIQhCAV15M+ka9n5TD6rTuAKpSuXJZLlq5CRcOp5mFt7XEmVp17L3VZPglFWxA+lcesg+YB+abKV2ooRBVyRtuWsyBpNsxAY0C9uKilJBcsT6WHRn+z/5dXGfhKqatHjw1j8C527s7IZQN2XWZmYfu2kLOFCadktUCEIViAQhCgF8rNMBoh7UuIu/Yt81Q1oeK0l8CpbEA07J3SCx6X0lzcmU9g396zxQmSSOzrb1cP2wpDbU+mb/5B86yb8E22QhL62EAXOe9hroBcnyunO20DmVDWyAtcGPJad/TqJXjzDgfFO4K8hCFYgEIQoAK68lh5uaqn/4ehqn36iWgD5qlK8bFR5cMxOT8o2lpwf72Wzh5I+gKfiH9YR7OVv6rA35JulaqTNI89bnHzcSkwL+KkFvqPR4awcTBK7/EnijHua9U9XLazoUzGDgyjZ5iaYj9pqpqgAhCFIBCEIAQhCAEIQgBCEIAQhCAEIQgBCEIScK0jb6ITUUc5A5xraVpeLhzmCOzc3WRmKEKAZwrVya1WSvaOEkcjT4DOPuoQpAlyiU+XEJD+UEb/Ntj7wq0hCIAhCEIBWnk5DjW2YLudFLpuFgA4+4FcQqy6EoabaztkqzIzVsjI3AnQ2tbd4KCQhT0INKwqb+hIWWuKiSqp3a2y2aZA4deqzUFCFCVWTZ1cQhWIBCEIDScWm/oUDqipx72/is2QhUh0JZZeTtv9IxdglPlE5L8pr715vwjhH7KEKvv/Qt7pU0IQupQEFCFABaXs1CGYNJmALX85O4a3zxuIjdcdWUaLqFSfRFkZmnOG0xkmjY31nyMaOGpcOKEK5UtfKNSuicxrxbO7M3W/Rjgiib7w9UtCFWDuNlpKmCEIVyoIQhACEIQAhCEB/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194" name="AutoShape 18" descr="data:image/jpeg;base64,/9j/4AAQSkZJRgABAQAAAQABAAD/2wCEAAkGBhQQEBQUDxQUFBAQFBAUDxAVFBAQDxQVFBAVFBQVFBQXHCYeFxkjGRQVHy8gIycpLCwsFR4xNTAqNSYrLCkBCQoKDgwOGA8PGi0kHyQsLCkqLCkpKSosKSosLCkpLCksKS4sLCwpLDUpLSwpKSwpLCwsLCwtLCwpKSwpKSkpKf/AABEIAIcBdQMBIgACEQEDEQH/xAAcAAABBQEBAQAAAAAAAAAAAAAAAwQFBgcBAgj/xABMEAABAwIDAwgGBQcJCQEAAAABAAIDBBEFEiEGMUEHEyJRYXGBkSMyUqGxwRRCcrLRU2KCkqKjwhUWJTNkc5Oz4SRDVGN0g4Tw8Rf/xAAaAQEAAwEBAQAAAAAAAAAAAAAAAQIEAwUG/8QALxEAAgIBAwIDBwMFAAAAAAAAAAECEQMEEiExQSJRkTJCYXGB0fAFE6EUUrHB4f/aAAwDAQACEQMRAD8AxVFkLqEHEIKEAIQutbdAcXQxOYaa6koMLJ4ISQ/MryYyrIMGPUm8+FEcEBAoTuopLJqQhBxC7ZdsoBxdARZKxMuostGNs4yNOGUt06pqW6lYKBcZZKPUwaNzIT6Ek30tlaP5P7E1qKBUWY1T/TmkVl8aSIUtU0tlHyMsu8ZWeRlwuDEELpC4rmYF6AQGpeKK6ENibY0oIE/p6G6kocK7FRyObyJFfNOvDolZ34R2JjUYdZFIhZEyCLV5IT2ansmzmqyZ1TsSQukLikkF1cXqykHEWSjWJQQqyjZFjeyLJ39HXh0KnYxY3suJVzEnZVok4hCFABCEIAQhCAEIQgBCEXQBZOqaC6bM3qZw2K5QkksMw29laaHBtBoksEo72A1JIAHFans/se3KDNcuP+7GgH2j+CAogwUdSj63BtNy3GPCYmiwjYP0AfeU1r9nIZGnNEw34tGR/gQgPm/FcMtdVmphylbRthsa6JjpI7viHr+2zqzdY7VlOL01roSQ66Auhq9BqoXUTyAndMxIBqe0oVZPg14MdyJrC6Mvc1rQS5xAa0akk8AtT2b5MA5oNS85jrzUdrj7Tzp5JryZ7KOMP0jLdz/UvpZvZ1k7+5aRQgx+vZv2i1vxK5xxXzI9DPqXjjsxOn/JFt5OqMC3NX7TJJm8woPHeSuEtJhe6J3DP6WLxIs5vfqr07E4xvkj/XZ+K9xVTH3Ac09YDmuv5Fdf2oeRgjq9TF25P6/9PmfaHBJKaQsmbZ28He1w9pp4hVipjX0VygbOc7TuYWXGroJOMb/ZJ9l25fPdW2xIO8aEKm3Y6XQ15ms0N6I1wXLJR4XGhdUzxpqmeo2KSo6e6aQMU9hNKXva1ou5xAAVZMyzlSJLCsLLyA0EuO4AXJ8FfcO5OZ3AF4bHfg9wDvIaqX2XwltIwFts5HSlt0j1hl9w7leoaxmUHM0XHWLrjFb+TFjyQzN26M5qeTOYDomN3YHEH3gKm49s5JAcsrHNPC40PceK35s7XbiCoPaiKNzMsgD2u3xH1vtMP1SrSxqKtM6ZYxxx3p8HzdXUtlDzRq+7ZbPmlltvjkGeF/tNPX2jcVTKpitBnbHK0RbgvNktI1JWXVGlAAlWMXljU8giXaEbDZ6hprqRgw+6c4Xh5e4NYC5x3AakrTMA5L3PbeZ4Z+Y0c48d+tgt0YRirkcXLsZp/Jabz4dZbl/+VRW0lkv1lrCPK6rW0HJrNC0ujtKwanL64HWWb/K6unhlwmRcl1MfnpbJm9is9fR2uoKoissuXFR0jIYELylXtSZWRqjocQhCgAhCEAIQhACEIQAFP4NvUAp3BnbkJNl5N8Iz3ly3y6R9lvWd8gtGguz1rN+0QFC7CSRx0FKwevLGX7t5Ljck+5RWKzmOd7HuJIOhNySCLj3FAXI4iwfWv3AlISY5Gw2cXD9AhV4bThjBZu4AXvxsmOLYvzjWu07+NjqgLPM6CqBEb25yCC03GYHeCCsB26wI0lTJCdzSCzjdrhduvdp4LSMExPLVM14/MH8VW+V1hdNG92pLXxk/Yfp95CTJSLLq9TizivAXNmmJ7CfULMz2t9pzW+bgPmmATyjkyvYepzD5OBVJGvB1PqiGeN7JaWG7HQRhl29EDoWGW3UVkMGK9P0jibO6epLtDZ2/xV52Iq89fU33uDj5SD8VlONzZKqcDhNMP3rlXM7SaPU0WNYMk8b8ov1XJpDdrKQWHNb912s95KreP4mwzF0QyghpsLNsdxtZVSau6Q7LfFequtuVxc2zfjwwxybjf1ZpnJ7tQ93OsqJC+JjLgP6Vt3E8Fj+20bW19SI9Gc88tG6wJvb3q37C1PpJ2+3TzW72sv8AJU/bUf7ZL25D5xtWiLuCPN1eGMXKa4uivPQwLrl6YFdHzmbqOYAtR5HMBZUTySSi7YGCwvYZnm2p7gfNZhCFq/JaLUNa7rfA34lcsjpWzz80lGLbV9f8Gk7VYoaaKPJHG5jjlu4Xa3S7bAdgPkoSm2olduLGjsYwJzt3Nkwxptc5qcDs3rNYsVOV2qpOTbTRg1f7m+4uuF0NDl2kkyk52uG/VrCPgkKbbvI68kTHX9Zw6L/fcKjQYn0Dr1pKKsu4d4XPfJc2ZFPLBt7nx58lu5TaOObDm1EV2ta9pawgAgP6LrdlwCsUqAtc27mP0C3/AC4B+9JWSTLphlus9TTZN8bI6VqRsnMqQstkTej3G1SNHFcgDUncOKZRBXHk1oBNiVO13qtcXu7owXfILZBVyRI0vYjYGSKLO9uSRwuc2jjp6o6h2q64XC+O4cwjySP8pfS6WbKCzoytaQelcNuCCNyzrDsQu4c449ty4nctEMc8ykpcV2/GYck442pRt/nyNebIeLXD3/BI1crS03dl/O3EKg0+MxFxax8jXDjmeAkP56SxPsS2RrSbCQB27qO8Kv8ARSvj7fcR1m7hp/noRO32ACRj6iJtnRkfSABZrmk2bKBwO6/eCsprGL6HGJx4nBKA0xyiN7ZL6xuaWnTN36i6+e6veUldU0aMT462RUjUgQnUoTZ6xTRpR4QhC5EghCEAIQhACEIQApbB5NO5RKfYW+zigN52IxTNSUp/Il0Z/RkJ+Dk75RxknjcPrx28WuPyKq3J3LmpJB+TmFv02fi1WjlNOanpZON3Nv8AaY0/JCSquxC8Z13FDcQzRb92nkVDROLmvABOn/vcnGGUUrmkZd+oGYcQgHlNXZZGu6iFIcqcGembIOEjHeEsevvCgjSPGlhfqBBVqxtgmwyQS3a5sBLR9bNF0wSOAtogMNq/W70iCl63eCm6ozvF8CgKVY5NwUq0qkjXikfQWxhy4nKPajcfMMd81lG1Ulq6q/6if/MK0zZ/aCkb9Hqc7+fEAZUMDHOzuytGYG+lrKpyUlNUVsryHObI+V722IeC4m2W5tvIPguWScK9pdT3oYpzyOaT9lLp3VlNmkOlrnTvSs0m5W2ajpbiIMn5xt88uaIX0uBksQEpiDIC1jGwyNIFnSc8SSd1y0gjwC4ucP7jUsU+eHz8vuRew01qsA7nxzN84nBQ+3sJbVAkEZ4oXDtGS1x5HyUveOB4cxhcQRYuIPuAAKhNssTM74XuNzzNuqx555IHZc+9dcWSMltRj18HDFz8P9/crhK9MKTJXWFaUfKZXbH8BWt8m7bYXUn2qiIeTP8AVZDC5afye7Tx01Lzc0edj5y4tvYk5GgeXzWbUew158Hl6qtjT78epeOVGTJh0Y65Yh5RuKyJkvQPetXx7aOkrYmMlEgDXZrZA8XsRbRw60hTYPRvjHNNtrqDCLb+Cy5dVij3XrRjzZVOfg56d0ZnDN0Hapahfd7e8LSZNlaUsIOW/wDdOAtx3BRLtkIA8FkjWgOGU3eL+Dmmy5PV4n7y9UZ5uVO49fihryhm1J4U497isqlK1DlEq2upXAFpyvga3K7MSGh2p6tVlkzls01OLa8zdoV4PqNZSkQvcrkm1ehA9NDmILROSSG09RN+QpZSD2vs0fErO4lqnJXRF1JV83YzTOijjbcAkN6b/kt2M55XUWXxs/MYRK/ceamcD2uu0fJZHSVmU79y1Db1rosKETQS95gjsBc6HM77qyVmGThriYn+S9DS8qUvNsyypJRfkSdBiHSJ7PmvLq65UVHmYDmDh3gjgvMElyPBbCjirbNGpa0xUWa9v6x54aMhd8ysfmddadtA/m6Dq9A7zke1vwusveV5uo4Z00vRsaypq9OpU1evMyG5CaF0ri4lgQhCAEICEAIQhACXo32eEgvUTrEd6A1jknr4xPLFO7LHMwG/HMwm1vMrQNozDJSsie4vETg7OAQNAQNfFYnspV5KmIncTbzFlsIgEkbgbuaLB1r6HQjXwQk8UdNCyJr2xNeWA2+qx1zpdg3kBL4c7IC9jI2PdcOc1t9L7tURtytyt0aNAN66hKQ2dI8h1ydN7i0N8tFCQRmeS0b2lrhM1xcbizoyHAX43spnFZ42RuE78jHNLTrZxBFuiN5PcqzhNXC3M6mY5jIXt9Y5nOvrcj6u7cgaoyms00O8Gx8NE1upTaaHJVTsG4SyW7i7MPcQolQwnR7aUq0pAFKNcqNGjHOjQtmm5442tuXuBAaBcmwJ08ipSnoWseXtuHONz/8AE25P5fS0R6nW3a6hw3+KOUDG5KbEpRGRkIhdkIu3WMXItqLkFZoYsfLku59dHWKKjGXTamSZhBdm+t1r1Lh7H2JF7HiSqwOUAhovAwnrD3AeVikKzbiV7AGNZH2i7neZ/BatuBe6vQs9bDzHeKUcvPOdZoh3NGYBztNSG7z/AKKE2zIP0cta1o5kjoi1yJHXJ7dV5oaxzp2ukcXHW5JJ4HyXNqzeOA/3wHmw/NZ4xSnwjy9bqFkxS+ZWyV1pXgldBWmj5qXI7ier3sjSskp3XzZ2vuBpktl+9e3gs+jctK5OKcOizE2s/Teb67rDVZdSvAYNZByx0iTw6GofU5ZY3Ng6VngaCw6Jv2q501AWNGV5HeGn5JvyoY0+j+jmHK1zuczXaCHBuUAHjxKqkXKk8MHOQMJ62vc33EFebm0Cm+Yo856aUJuvlwXwxvy6OF/shRGJtyNLppGsa3jYDXz1KrVTyoyGMmKFjD1uc5/HqsFV63FpKmQOleXEnQbmjX6o3BcY/peO7qhLFOapsl9r4g2lcQSc0kQ1FuDzeyz6V6v23UtqQdszB5RlZxI9evpYbYV8TdoYNYlZ5kcvLSvJKGlbYnoUO4irds9JNHG10Rey7yc7S5pNrDQhU2Ny0/YWjL2wRm+Vz2uAvp6wJt1aW8l6OnfLszah1ElTtPU5Wskc2QNtpLGHW7bkAqboKnn4wJIob39Zmdjt9zuuk9rcYgpqxsUgDWSMa9zt7Wuc5w1FtAbJ3HQxloc0NIOrXD4ghdJY50pQlVmJ2m1JBNhcBY4GOQa7w5j+8dK2irdRsxTufdrgzpdHM17D3GwLVZX03RNnPH6Rt71TNpMSlhlDWse9pb69joSbWBAsrY3qU+qZFRfC4/g5tzWj6KWtLTZ0Mbcrg67W53Em27Xgs3eVatqhkhjHGR7nEcRlY1vxJVSlcqZ5eLk2aZVAQlKbuSsjkiSvPmzWji4hC5kghCEAIQhACEIQAhCEBL4XV5JI3ey5h8iF9BbJ1AdJI3TLIxjtNOJHwcF85YfTvleGQtL5D6rRvNlv+yNLI2Nslum2MMLXHQHKMxNu0DyQkodVtPU00j2CQuDHubZwD/VcRvOvBJVm3NUSAHhoNvVY0HzsrDieGwfSZS+nmmmc9zpA0FsQc43sN+mvWnUNDMLcxSQRdsliQPFCSk1EFRO8ODJZHOG/K9538NFJ0OB1UTXZoi1r8vrlrDob3sTdXE4VVPaQ+pDAdwjabW7jYKv7QbMzRuAZJJI0tu57muvckjXKLAIQUHbyly1OfQiVkZcQQQHtYGuGndfxVaVp2qpskTQ5zS5pGgc0u17N+5VZQDqWpKd0j2sZq55s0XA170gnmD1Ajnje82a14LjvsO5GiU6Zq+w2z8sbY3OAz05uW5hq69wL8B+KY7Y08M1W59W9zZcrAY4mZhYDQ3LupT2Cbe0EXOGSpYA6xb0ZCT4ZU5/nHSTRy1EcvoWSRxufzLnHO8ANGtjquUVwetDUx4T7KihtwuktpHVSDhuafcCn0GEwkdGhnfbUZnSDwuAApaXlDoG7pp3fYhI+8QkTyrUYIDYql5JAuTEzebdqtt/OC8tXj7EbWCOADPh7Ic98ucylxA3m+fTeoHaOdstOMrA0RuJaAXHfYHeeqytO2G2cTcv+zudYloJlaNSxj7+qbizgPAqiYttMJ2FjYWsB4hzid9+wKKdnn5c27gg0BCF0Mh6aVq3JrF6BlyNXlxvpucNB1myycLUdg8Vp46ZokljbICTlc9rTuA3E9655I3Ehx3Fw5ScPdXSRZHxxNjY4DnXZHEucCdOG5VA8nE7m2bNTHumj+ZCvBhpa1gdK9xDTkEjZISy4F7B199tbJE7GUbh0J5PB0J/iVUrM8scrspknJxViOwMLu6aHr+0mf8zaprxmYBYi5ztcBr+bdaCdg6fKfTzX7BG73Byi3bPtgmaY3PfGLZi9uV1+IAuVD4IWJlV2+icKVgsbia50J05sgHuWdOct6bGA6+4DMRpusCVgsj7knrJPmbq2Pod4w2KjygLi6uxcVjK3rk/p7OhbbRjC47r3DLD7yzrYXZuKemfLK0OcJmtjOtxlZc6d5V8Na+mZmYBc3GmhtxBK6QnXBznG+SqcpldzmIzdTC2MfoNAPvuoOlx6ensIZXsHsg3Z+qdFa5W0kjiamklDzcue2R1yTxs4FIyYHhsh0lqYj+cxjx7ivXhl8NGXjuMncoFWABnZ2nm2XXmhx2eomAklcWi5LRZoNhfUAdyXqdjY3G8FZE7qa4Pjd7wQlsP2RmgfnfYgDQC66fuxi7KSjFrgg9uJunE3qjLj3veT8AFU5Hqb20qb1bhwjbGzyjF/fdV5zl5WXJubZsxR2xSOOK8IJXFmZ1BCEKACEIQAhCEAIuhCA4uoQgJHZ2tENVE8mwa7UnQAEcVtmEcoFDAJBLUxgXu3Ld5Pg0FYEhCT6Dbt3SzQTzwmV8UD4mPAaIzeUhrTZxva/FU6u5Z2jSCkuRfWaQn9ln4qE5OX85DiNPxlpHSsH58Ds4VPrhaV9txJI7ndIfFAW6p5Xa97hlfHC24u2KNrdL+0bld27xOaVrXPlkcMzNC92XLJA1zRYcA5sqpJVvxL01Ax+88yCftQTj+CcoCoIQhACEIQgFfNjHZsJxBvsS0Mn74NVDV32CfeixVn9lY8foS3UMlFLlFnHsJHvXGnUd4+KVrh6V/23/eJ+aQQgt22Tbxtd2058HUxb8YiqirjtKM1Ix3XFRu8n1EZ+IVORAEIQpAIQhAX6jAGz7O2vmP6tM5UFqvpOXZ+m/Oq60+UDgqEqoDrDSeej1Prt4nrU9tvKRKLEj0lXuJG6ct/hUHgzb1EQ63tUxtufTDtfWHzrJFIK+ahx3ud+s78UmhCAEIuhAS+EbVVFK3JC8c3cuyOa17cxFidRfcrVs5t1NU1UMMsURE0jGXbma5uY2uBci/FZ8rZyWU2fFqbqY58h7mRuP4KGkDSMR5WIqWd8M7JntjfJGH+hmuI3lhOVwB3g6X4JNnKBhEx9I1jSfbp5Yz+tHcLI9oqrnJ3O9ovf/iSvk/iCjLq8ZNFXFM32nfhcozw5DYgXZLuO8CzwDfsXayrZK27Xgtba2rXaW0GmizDBvR0Gb2nTu/w6aW3vc1VBrrbtO7RTKbfchQSHuK1GeaQ9bimRKLrirdlwQhCAEIQgBCEIAQiyEAIQhACEIQAhCEJLZyW1gjxWnDvVlzwu/7jCPjZQeO0pimLDvZmYe+N7oz90JHCq0w1EUo3xSRv/VeCrPypUYZiE5Hqvl5xvdPEyQe/MgKcrjs8OcocnsyvZ4TwuYP22xqnK0bFSEtqI2glxY2RgGpLontkAA7chHigKuhPMZpubqZmbssj7DsLrj3FM0AIQhCAV15M+ka9n5TD6rTuAKpSuXJZLlq5CRcOp5mFt7XEmVp17L3VZPglFWxA+lcesg+YB+abKV2ooRBVyRtuWsyBpNsxAY0C9uKilJBcsT6WHRn+z/5dXGfhKqatHjw1j8C527s7IZQN2XWZmYfu2kLOFCadktUCEIViAQhCgF8rNMBoh7UuIu/Yt81Q1oeK0l8CpbEA07J3SCx6X0lzcmU9g396zxQmSSOzrb1cP2wpDbU+mb/5B86yb8E22QhL62EAXOe9hroBcnyunO20DmVDWyAtcGPJad/TqJXjzDgfFO4K8hCFYgEIQoAK68lh5uaqn/4ehqn36iWgD5qlK8bFR5cMxOT8o2lpwf72Wzh5I+gKfiH9YR7OVv6rA35JulaqTNI89bnHzcSkwL+KkFvqPR4awcTBK7/EnijHua9U9XLazoUzGDgyjZ5iaYj9pqpqgAhCFIBCEIAQhCAEIQgBCEIAQhCAEIQgBCEIScK0jb6ITUUc5A5xraVpeLhzmCOzc3WRmKEKAZwrVya1WSvaOEkcjT4DOPuoQpAlyiU+XEJD+UEb/Ntj7wq0hCIAhCEIBWnk5DjW2YLudFLpuFgA4+4FcQqy6EoabaztkqzIzVsjI3AnQ2tbd4KCQhT0INKwqb+hIWWuKiSqp3a2y2aZA4deqzUFCFCVWTZ1cQhWIBCEIDScWm/oUDqipx72/is2QhUh0JZZeTtv9IxdglPlE5L8pr715vwjhH7KEKvv/Qt7pU0IQupQEFCFABaXs1CGYNJmALX85O4a3zxuIjdcdWUaLqFSfRFkZmnOG0xkmjY31nyMaOGpcOKEK5UtfKNSuicxrxbO7M3W/Rjgiib7w9UtCFWDuNlpKmCEIVyoIQhACEIQAhCEB/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196" name="AutoShape 20" descr="data:image/jpeg;base64,/9j/4AAQSkZJRgABAQAAAQABAAD/2wCEAAkGBhQQEBQUDxQUFBAQFBAUDxAVFBAQDxQVFBAVFBQVFBQXHCYeFxkjGRQVHy8gIycpLCwsFR4xNTAqNSYrLCkBCQoKDgwOGA8PGi0kHyQsLCkqLCkpKSosKSosLCkpLCksKS4sLCwpLDUpLSwpKSwpLCwsLCwtLCwpKSwpKSkpKf/AABEIAIcBdQMBIgACEQEDEQH/xAAcAAABBQEBAQAAAAAAAAAAAAAAAwQFBgcBAgj/xABMEAABAwIDAwgGBQcJCQEAAAABAAIDBBEFEiEGMUEHEyJRYXGBkSMyUqGxwRRCcrLRU2KCkqKjwhUWJTNkc5Oz4SRDVGN0g4Tw8Rf/xAAaAQEAAwEBAQAAAAAAAAAAAAAAAQIEAwUG/8QALxEAAgIBAwIDBwMFAAAAAAAAAAECEQMEEiExQSJRkTJCYXGB0fAFE6EUUrHB4f/aAAwDAQACEQMRAD8AxVFkLqEHEIKEAIQutbdAcXQxOYaa6koMLJ4ISQ/MryYyrIMGPUm8+FEcEBAoTuopLJqQhBxC7ZdsoBxdARZKxMuostGNs4yNOGUt06pqW6lYKBcZZKPUwaNzIT6Ek30tlaP5P7E1qKBUWY1T/TmkVl8aSIUtU0tlHyMsu8ZWeRlwuDEELpC4rmYF6AQGpeKK6ENibY0oIE/p6G6kocK7FRyObyJFfNOvDolZ34R2JjUYdZFIhZEyCLV5IT2ansmzmqyZ1TsSQukLikkF1cXqykHEWSjWJQQqyjZFjeyLJ39HXh0KnYxY3suJVzEnZVok4hCFABCEIAQhCAEIQgBCEXQBZOqaC6bM3qZw2K5QkksMw29laaHBtBoksEo72A1JIAHFans/se3KDNcuP+7GgH2j+CAogwUdSj63BtNy3GPCYmiwjYP0AfeU1r9nIZGnNEw34tGR/gQgPm/FcMtdVmphylbRthsa6JjpI7viHr+2zqzdY7VlOL01roSQ66Auhq9BqoXUTyAndMxIBqe0oVZPg14MdyJrC6Mvc1rQS5xAa0akk8AtT2b5MA5oNS85jrzUdrj7Tzp5JryZ7KOMP0jLdz/UvpZvZ1k7+5aRQgx+vZv2i1vxK5xxXzI9DPqXjjsxOn/JFt5OqMC3NX7TJJm8woPHeSuEtJhe6J3DP6WLxIs5vfqr07E4xvkj/XZ+K9xVTH3Ac09YDmuv5Fdf2oeRgjq9TF25P6/9PmfaHBJKaQsmbZ28He1w9pp4hVipjX0VygbOc7TuYWXGroJOMb/ZJ9l25fPdW2xIO8aEKm3Y6XQ15ms0N6I1wXLJR4XGhdUzxpqmeo2KSo6e6aQMU9hNKXva1ou5xAAVZMyzlSJLCsLLyA0EuO4AXJ8FfcO5OZ3AF4bHfg9wDvIaqX2XwltIwFts5HSlt0j1hl9w7leoaxmUHM0XHWLrjFb+TFjyQzN26M5qeTOYDomN3YHEH3gKm49s5JAcsrHNPC40PceK35s7XbiCoPaiKNzMsgD2u3xH1vtMP1SrSxqKtM6ZYxxx3p8HzdXUtlDzRq+7ZbPmlltvjkGeF/tNPX2jcVTKpitBnbHK0RbgvNktI1JWXVGlAAlWMXljU8giXaEbDZ6hprqRgw+6c4Xh5e4NYC5x3AakrTMA5L3PbeZ4Z+Y0c48d+tgt0YRirkcXLsZp/Jabz4dZbl/+VRW0lkv1lrCPK6rW0HJrNC0ujtKwanL64HWWb/K6unhlwmRcl1MfnpbJm9is9fR2uoKoissuXFR0jIYELylXtSZWRqjocQhCgAhCEAIQhACEIQAFP4NvUAp3BnbkJNl5N8Iz3ly3y6R9lvWd8gtGguz1rN+0QFC7CSRx0FKwevLGX7t5Ljck+5RWKzmOd7HuJIOhNySCLj3FAXI4iwfWv3AlISY5Gw2cXD9AhV4bThjBZu4AXvxsmOLYvzjWu07+NjqgLPM6CqBEb25yCC03GYHeCCsB26wI0lTJCdzSCzjdrhduvdp4LSMExPLVM14/MH8VW+V1hdNG92pLXxk/Yfp95CTJSLLq9TizivAXNmmJ7CfULMz2t9pzW+bgPmmATyjkyvYepzD5OBVJGvB1PqiGeN7JaWG7HQRhl29EDoWGW3UVkMGK9P0jibO6epLtDZ2/xV52Iq89fU33uDj5SD8VlONzZKqcDhNMP3rlXM7SaPU0WNYMk8b8ov1XJpDdrKQWHNb912s95KreP4mwzF0QyghpsLNsdxtZVSau6Q7LfFequtuVxc2zfjwwxybjf1ZpnJ7tQ93OsqJC+JjLgP6Vt3E8Fj+20bW19SI9Gc88tG6wJvb3q37C1PpJ2+3TzW72sv8AJU/bUf7ZL25D5xtWiLuCPN1eGMXKa4uivPQwLrl6YFdHzmbqOYAtR5HMBZUTySSi7YGCwvYZnm2p7gfNZhCFq/JaLUNa7rfA34lcsjpWzz80lGLbV9f8Gk7VYoaaKPJHG5jjlu4Xa3S7bAdgPkoSm2olduLGjsYwJzt3Nkwxptc5qcDs3rNYsVOV2qpOTbTRg1f7m+4uuF0NDl2kkyk52uG/VrCPgkKbbvI68kTHX9Zw6L/fcKjQYn0Dr1pKKsu4d4XPfJc2ZFPLBt7nx58lu5TaOObDm1EV2ta9pawgAgP6LrdlwCsUqAtc27mP0C3/AC4B+9JWSTLphlus9TTZN8bI6VqRsnMqQstkTej3G1SNHFcgDUncOKZRBXHk1oBNiVO13qtcXu7owXfILZBVyRI0vYjYGSKLO9uSRwuc2jjp6o6h2q64XC+O4cwjySP8pfS6WbKCzoytaQelcNuCCNyzrDsQu4c449ty4nctEMc8ykpcV2/GYck442pRt/nyNebIeLXD3/BI1crS03dl/O3EKg0+MxFxax8jXDjmeAkP56SxPsS2RrSbCQB27qO8Kv8ARSvj7fcR1m7hp/noRO32ACRj6iJtnRkfSABZrmk2bKBwO6/eCsprGL6HGJx4nBKA0xyiN7ZL6xuaWnTN36i6+e6veUldU0aMT462RUjUgQnUoTZ6xTRpR4QhC5EghCEAIQhACEIQApbB5NO5RKfYW+zigN52IxTNSUp/Il0Z/RkJ+Dk75RxknjcPrx28WuPyKq3J3LmpJB+TmFv02fi1WjlNOanpZON3Nv8AaY0/JCSquxC8Z13FDcQzRb92nkVDROLmvABOn/vcnGGUUrmkZd+oGYcQgHlNXZZGu6iFIcqcGembIOEjHeEsevvCgjSPGlhfqBBVqxtgmwyQS3a5sBLR9bNF0wSOAtogMNq/W70iCl63eCm6ozvF8CgKVY5NwUq0qkjXikfQWxhy4nKPajcfMMd81lG1Ulq6q/6if/MK0zZ/aCkb9Hqc7+fEAZUMDHOzuytGYG+lrKpyUlNUVsryHObI+V722IeC4m2W5tvIPguWScK9pdT3oYpzyOaT9lLp3VlNmkOlrnTvSs0m5W2ajpbiIMn5xt88uaIX0uBksQEpiDIC1jGwyNIFnSc8SSd1y0gjwC4ucP7jUsU+eHz8vuRew01qsA7nxzN84nBQ+3sJbVAkEZ4oXDtGS1x5HyUveOB4cxhcQRYuIPuAAKhNssTM74XuNzzNuqx555IHZc+9dcWSMltRj18HDFz8P9/crhK9MKTJXWFaUfKZXbH8BWt8m7bYXUn2qiIeTP8AVZDC5afye7Tx01Lzc0edj5y4tvYk5GgeXzWbUew158Hl6qtjT78epeOVGTJh0Y65Yh5RuKyJkvQPetXx7aOkrYmMlEgDXZrZA8XsRbRw60hTYPRvjHNNtrqDCLb+Cy5dVij3XrRjzZVOfg56d0ZnDN0Hapahfd7e8LSZNlaUsIOW/wDdOAtx3BRLtkIA8FkjWgOGU3eL+Dmmy5PV4n7y9UZ5uVO49fihryhm1J4U497isqlK1DlEq2upXAFpyvga3K7MSGh2p6tVlkzls01OLa8zdoV4PqNZSkQvcrkm1ehA9NDmILROSSG09RN+QpZSD2vs0fErO4lqnJXRF1JV83YzTOijjbcAkN6b/kt2M55XUWXxs/MYRK/ceamcD2uu0fJZHSVmU79y1Db1rosKETQS95gjsBc6HM77qyVmGThriYn+S9DS8qUvNsyypJRfkSdBiHSJ7PmvLq65UVHmYDmDh3gjgvMElyPBbCjirbNGpa0xUWa9v6x54aMhd8ysfmddadtA/m6Dq9A7zke1vwusveV5uo4Z00vRsaypq9OpU1evMyG5CaF0ri4lgQhCAEICEAIQhACXo32eEgvUTrEd6A1jknr4xPLFO7LHMwG/HMwm1vMrQNozDJSsie4vETg7OAQNAQNfFYnspV5KmIncTbzFlsIgEkbgbuaLB1r6HQjXwQk8UdNCyJr2xNeWA2+qx1zpdg3kBL4c7IC9jI2PdcOc1t9L7tURtytyt0aNAN66hKQ2dI8h1ydN7i0N8tFCQRmeS0b2lrhM1xcbizoyHAX43spnFZ42RuE78jHNLTrZxBFuiN5PcqzhNXC3M6mY5jIXt9Y5nOvrcj6u7cgaoyms00O8Gx8NE1upTaaHJVTsG4SyW7i7MPcQolQwnR7aUq0pAFKNcqNGjHOjQtmm5442tuXuBAaBcmwJ08ipSnoWseXtuHONz/8AE25P5fS0R6nW3a6hw3+KOUDG5KbEpRGRkIhdkIu3WMXItqLkFZoYsfLku59dHWKKjGXTamSZhBdm+t1r1Lh7H2JF7HiSqwOUAhovAwnrD3AeVikKzbiV7AGNZH2i7neZ/BatuBe6vQs9bDzHeKUcvPOdZoh3NGYBztNSG7z/AKKE2zIP0cta1o5kjoi1yJHXJ7dV5oaxzp2ukcXHW5JJ4HyXNqzeOA/3wHmw/NZ4xSnwjy9bqFkxS+ZWyV1pXgldBWmj5qXI7ier3sjSskp3XzZ2vuBpktl+9e3gs+jctK5OKcOizE2s/Teb67rDVZdSvAYNZByx0iTw6GofU5ZY3Ng6VngaCw6Jv2q501AWNGV5HeGn5JvyoY0+j+jmHK1zuczXaCHBuUAHjxKqkXKk8MHOQMJ62vc33EFebm0Cm+Yo856aUJuvlwXwxvy6OF/shRGJtyNLppGsa3jYDXz1KrVTyoyGMmKFjD1uc5/HqsFV63FpKmQOleXEnQbmjX6o3BcY/peO7qhLFOapsl9r4g2lcQSc0kQ1FuDzeyz6V6v23UtqQdszB5RlZxI9evpYbYV8TdoYNYlZ5kcvLSvJKGlbYnoUO4irds9JNHG10Rey7yc7S5pNrDQhU2Ny0/YWjL2wRm+Vz2uAvp6wJt1aW8l6OnfLszah1ElTtPU5Wskc2QNtpLGHW7bkAqboKnn4wJIob39Zmdjt9zuuk9rcYgpqxsUgDWSMa9zt7Wuc5w1FtAbJ3HQxloc0NIOrXD4ghdJY50pQlVmJ2m1JBNhcBY4GOQa7w5j+8dK2irdRsxTufdrgzpdHM17D3GwLVZX03RNnPH6Rt71TNpMSlhlDWse9pb69joSbWBAsrY3qU+qZFRfC4/g5tzWj6KWtLTZ0Mbcrg67W53Em27Xgs3eVatqhkhjHGR7nEcRlY1vxJVSlcqZ5eLk2aZVAQlKbuSsjkiSvPmzWji4hC5kghCEAIQhACEIQAhCEBL4XV5JI3ey5h8iF9BbJ1AdJI3TLIxjtNOJHwcF85YfTvleGQtL5D6rRvNlv+yNLI2Nslum2MMLXHQHKMxNu0DyQkodVtPU00j2CQuDHubZwD/VcRvOvBJVm3NUSAHhoNvVY0HzsrDieGwfSZS+nmmmc9zpA0FsQc43sN+mvWnUNDMLcxSQRdsliQPFCSk1EFRO8ODJZHOG/K9538NFJ0OB1UTXZoi1r8vrlrDob3sTdXE4VVPaQ+pDAdwjabW7jYKv7QbMzRuAZJJI0tu57muvckjXKLAIQUHbyly1OfQiVkZcQQQHtYGuGndfxVaVp2qpskTQ5zS5pGgc0u17N+5VZQDqWpKd0j2sZq55s0XA170gnmD1Ajnje82a14LjvsO5GiU6Zq+w2z8sbY3OAz05uW5hq69wL8B+KY7Y08M1W59W9zZcrAY4mZhYDQ3LupT2Cbe0EXOGSpYA6xb0ZCT4ZU5/nHSTRy1EcvoWSRxufzLnHO8ANGtjquUVwetDUx4T7KihtwuktpHVSDhuafcCn0GEwkdGhnfbUZnSDwuAApaXlDoG7pp3fYhI+8QkTyrUYIDYql5JAuTEzebdqtt/OC8tXj7EbWCOADPh7Ic98ucylxA3m+fTeoHaOdstOMrA0RuJaAXHfYHeeqytO2G2cTcv+zudYloJlaNSxj7+qbizgPAqiYttMJ2FjYWsB4hzid9+wKKdnn5c27gg0BCF0Mh6aVq3JrF6BlyNXlxvpucNB1myycLUdg8Vp46ZokljbICTlc9rTuA3E9655I3Ehx3Fw5ScPdXSRZHxxNjY4DnXZHEucCdOG5VA8nE7m2bNTHumj+ZCvBhpa1gdK9xDTkEjZISy4F7B199tbJE7GUbh0J5PB0J/iVUrM8scrspknJxViOwMLu6aHr+0mf8zaprxmYBYi5ztcBr+bdaCdg6fKfTzX7BG73Byi3bPtgmaY3PfGLZi9uV1+IAuVD4IWJlV2+icKVgsbia50J05sgHuWdOct6bGA6+4DMRpusCVgsj7knrJPmbq2Pod4w2KjygLi6uxcVjK3rk/p7OhbbRjC47r3DLD7yzrYXZuKemfLK0OcJmtjOtxlZc6d5V8Na+mZmYBc3GmhtxBK6QnXBznG+SqcpldzmIzdTC2MfoNAPvuoOlx6ensIZXsHsg3Z+qdFa5W0kjiamklDzcue2R1yTxs4FIyYHhsh0lqYj+cxjx7ivXhl8NGXjuMncoFWABnZ2nm2XXmhx2eomAklcWi5LRZoNhfUAdyXqdjY3G8FZE7qa4Pjd7wQlsP2RmgfnfYgDQC66fuxi7KSjFrgg9uJunE3qjLj3veT8AFU5Hqb20qb1bhwjbGzyjF/fdV5zl5WXJubZsxR2xSOOK8IJXFmZ1BCEKACEIQAhCEAIuhCA4uoQgJHZ2tENVE8mwa7UnQAEcVtmEcoFDAJBLUxgXu3Ld5Pg0FYEhCT6Dbt3SzQTzwmV8UD4mPAaIzeUhrTZxva/FU6u5Z2jSCkuRfWaQn9ln4qE5OX85DiNPxlpHSsH58Ds4VPrhaV9txJI7ndIfFAW6p5Xa97hlfHC24u2KNrdL+0bld27xOaVrXPlkcMzNC92XLJA1zRYcA5sqpJVvxL01Ax+88yCftQTj+CcoCoIQhACEIQgFfNjHZsJxBvsS0Mn74NVDV32CfeixVn9lY8foS3UMlFLlFnHsJHvXGnUd4+KVrh6V/23/eJ+aQQgt22Tbxtd2058HUxb8YiqirjtKM1Ix3XFRu8n1EZ+IVORAEIQpAIQhAX6jAGz7O2vmP6tM5UFqvpOXZ+m/Oq60+UDgqEqoDrDSeej1Prt4nrU9tvKRKLEj0lXuJG6ct/hUHgzb1EQ63tUxtufTDtfWHzrJFIK+ahx3ud+s78UmhCAEIuhAS+EbVVFK3JC8c3cuyOa17cxFidRfcrVs5t1NU1UMMsURE0jGXbma5uY2uBci/FZ8rZyWU2fFqbqY58h7mRuP4KGkDSMR5WIqWd8M7JntjfJGH+hmuI3lhOVwB3g6X4JNnKBhEx9I1jSfbp5Yz+tHcLI9oqrnJ3O9ovf/iSvk/iCjLq8ZNFXFM32nfhcozw5DYgXZLuO8CzwDfsXayrZK27Xgtba2rXaW0GmizDBvR0Gb2nTu/w6aW3vc1VBrrbtO7RTKbfchQSHuK1GeaQ9bimRKLrirdlwQhCAEIQgBCEIAQiyEAIQhACEIQAhCEJLZyW1gjxWnDvVlzwu/7jCPjZQeO0pimLDvZmYe+N7oz90JHCq0w1EUo3xSRv/VeCrPypUYZiE5Hqvl5xvdPEyQe/MgKcrjs8OcocnsyvZ4TwuYP22xqnK0bFSEtqI2glxY2RgGpLontkAA7chHigKuhPMZpubqZmbssj7DsLrj3FM0AIQhCAV15M+ka9n5TD6rTuAKpSuXJZLlq5CRcOp5mFt7XEmVp17L3VZPglFWxA+lcesg+YB+abKV2ooRBVyRtuWsyBpNsxAY0C9uKilJBcsT6WHRn+z/5dXGfhKqatHjw1j8C527s7IZQN2XWZmYfu2kLOFCadktUCEIViAQhCgF8rNMBoh7UuIu/Yt81Q1oeK0l8CpbEA07J3SCx6X0lzcmU9g396zxQmSSOzrb1cP2wpDbU+mb/5B86yb8E22QhL62EAXOe9hroBcnyunO20DmVDWyAtcGPJad/TqJXjzDgfFO4K8hCFYgEIQoAK68lh5uaqn/4ehqn36iWgD5qlK8bFR5cMxOT8o2lpwf72Wzh5I+gKfiH9YR7OVv6rA35JulaqTNI89bnHzcSkwL+KkFvqPR4awcTBK7/EnijHua9U9XLazoUzGDgyjZ5iaYj9pqpqgAhCFIBCEIAQhCAEIQgBCEIAQhCAEIQgBCEIScK0jb6ITUUc5A5xraVpeLhzmCOzc3WRmKEKAZwrVya1WSvaOEkcjT4DOPuoQpAlyiU+XEJD+UEb/Ntj7wq0hCIAhCEIBWnk5DjW2YLudFLpuFgA4+4FcQqy6EoabaztkqzIzVsjI3AnQ2tbd4KCQhT0INKwqb+hIWWuKiSqp3a2y2aZA4deqzUFCFCVWTZ1cQhWIBCEIDScWm/oUDqipx72/is2QhUh0JZZeTtv9IxdglPlE5L8pr715vwjhH7KEKvv/Qt7pU0IQupQEFCFABaXs1CGYNJmALX85O4a3zxuIjdcdWUaLqFSfRFkZmnOG0xkmjY31nyMaOGpcOKEK5UtfKNSuicxrxbO7M3W/Rjgiib7w9UtCFWDuNlpKmCEIVyoIQhACEIQAhCEB//Z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8198" name="Picture 22" descr="http://upload.wikimedia.org/wikipedia/commons/c/cb/RBG-LE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8240" y="3768293"/>
            <a:ext cx="2168277" cy="1607475"/>
          </a:xfrm>
          <a:prstGeom prst="rect">
            <a:avLst/>
          </a:prstGeom>
          <a:noFill/>
        </p:spPr>
      </p:pic>
      <p:pic>
        <p:nvPicPr>
          <p:cNvPr id="178200" name="Picture 24" descr="http://upload.wikimedia.org/wikipedia/commons/8/86/SanDisk_Cruzer_Micr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990391">
            <a:off x="7150262" y="1728601"/>
            <a:ext cx="4187612" cy="25237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30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29" y="6065895"/>
            <a:ext cx="1007956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527" dirty="0" smtClean="0">
                <a:latin typeface="Times New Roman" pitchFamily="18" charset="0"/>
                <a:cs typeface="Times New Roman" pitchFamily="18" charset="0"/>
              </a:rPr>
              <a:t>How?</a:t>
            </a:r>
            <a:endParaRPr lang="en-US" sz="3527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3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29" y="6065895"/>
            <a:ext cx="1007956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527" dirty="0" smtClean="0">
                <a:latin typeface="Times New Roman" pitchFamily="18" charset="0"/>
                <a:cs typeface="Times New Roman" pitchFamily="18" charset="0"/>
              </a:rPr>
              <a:t>What?</a:t>
            </a:r>
            <a:endParaRPr lang="en-US" sz="3527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29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ristotle Altemps Inv85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53" y="1722437"/>
            <a:ext cx="41148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2170" y="-2731"/>
            <a:ext cx="10079567" cy="103936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Natural Philosophy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3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>
          <a:xfrm>
            <a:off x="0" y="301625"/>
            <a:ext cx="10080625" cy="1262063"/>
          </a:xfrm>
        </p:spPr>
        <p:txBody>
          <a:bodyPr/>
          <a:lstStyle/>
          <a:p>
            <a:pPr eaLnBrk="1" hangingPunct="1">
              <a:buSzPct val="45000"/>
              <a:buFont typeface="StarSymbol"/>
              <a:buNone/>
            </a:pPr>
            <a:r>
              <a:rPr lang="en-US" altLang="en-US" smtClean="0"/>
              <a:t>The Scientific Method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4294967295"/>
          </p:nvPr>
        </p:nvSpPr>
        <p:spPr>
          <a:xfrm>
            <a:off x="315913" y="2273300"/>
            <a:ext cx="9764712" cy="4989513"/>
          </a:xfrm>
        </p:spPr>
        <p:txBody>
          <a:bodyPr/>
          <a:lstStyle/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Observe</a:t>
            </a:r>
          </a:p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Hypothesize</a:t>
            </a:r>
          </a:p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Model</a:t>
            </a:r>
          </a:p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Test</a:t>
            </a:r>
          </a:p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Analyze</a:t>
            </a:r>
          </a:p>
          <a:p>
            <a:pPr marL="431800" indent="-323850" eaLnBrk="1" hangingPunct="1">
              <a:spcBef>
                <a:spcPct val="0"/>
              </a:spcBef>
              <a:spcAft>
                <a:spcPts val="1413"/>
              </a:spcAft>
              <a:buSzPct val="45000"/>
              <a:buFont typeface="StarSymbol"/>
              <a:buChar char="●"/>
            </a:pPr>
            <a:r>
              <a:rPr lang="en-US" altLang="en-US" sz="3200" smtClean="0">
                <a:latin typeface="Arial" panose="020B0604020202020204" pitchFamily="34" charset="0"/>
                <a:ea typeface="Microsoft YaHei" panose="020B0503020204020204" pitchFamily="34" charset="-122"/>
                <a:cs typeface="Mangal" panose="02040503050203030202" pitchFamily="18" charset="0"/>
              </a:rPr>
              <a:t>Predict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9"/>
          <a:stretch>
            <a:fillRect/>
          </a:stretch>
        </p:blipFill>
        <p:spPr bwMode="auto">
          <a:xfrm>
            <a:off x="4800600" y="4487863"/>
            <a:ext cx="3886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3038"/>
            <a:ext cx="38496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387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thumb/c/cc/Galileo.arp.300pix.jpg/250px-Galileo.arp.300p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1036638"/>
            <a:ext cx="4572000" cy="561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4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6834" dirty="0" smtClean="0">
                <a:latin typeface="Times New Roman" pitchFamily="18" charset="0"/>
                <a:cs typeface="Times New Roman" pitchFamily="18" charset="0"/>
              </a:rPr>
              <a:t>Physics</a:t>
            </a:r>
            <a:endParaRPr lang="en-US" sz="6834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29" y="6065895"/>
            <a:ext cx="10079567" cy="63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527" dirty="0" smtClean="0">
                <a:latin typeface="Times New Roman" pitchFamily="18" charset="0"/>
                <a:cs typeface="Times New Roman" pitchFamily="18" charset="0"/>
              </a:rPr>
              <a:t>Why?</a:t>
            </a:r>
            <a:endParaRPr lang="en-US" sz="3527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9" y="3281910"/>
            <a:ext cx="10079567" cy="1259946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Because it’s freaking awesome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3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58" y="0"/>
            <a:ext cx="10079567" cy="1259946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latin typeface="Times New Roman" pitchFamily="18" charset="0"/>
                <a:cs typeface="Times New Roman" pitchFamily="18" charset="0"/>
              </a:rPr>
              <a:t>Units</a:t>
            </a:r>
            <a:endParaRPr lang="en-US" sz="4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1112" y="1189037"/>
            <a:ext cx="10079567" cy="12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The SI system: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446088" y="2748491"/>
            <a:ext cx="10079567" cy="481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Distance –</a:t>
            </a:r>
          </a:p>
          <a:p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Mass – </a:t>
            </a:r>
          </a:p>
          <a:p>
            <a:endParaRPr lang="en-US" sz="4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Time –  </a:t>
            </a:r>
          </a:p>
          <a:p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354512" y="3008047"/>
            <a:ext cx="4059767" cy="12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354512" y="4267993"/>
            <a:ext cx="4059767" cy="12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kg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354512" y="5491680"/>
            <a:ext cx="4059767" cy="125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58" y="0"/>
            <a:ext cx="10079567" cy="1259946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latin typeface="Times New Roman" pitchFamily="18" charset="0"/>
                <a:cs typeface="Times New Roman" pitchFamily="18" charset="0"/>
              </a:rPr>
              <a:t>Definitions</a:t>
            </a:r>
            <a:endParaRPr lang="en-US" sz="4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1112" y="1223687"/>
            <a:ext cx="10079567" cy="633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Mass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Displacement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Position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Velocity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Acceleration</a:t>
            </a:r>
          </a:p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Volume</a:t>
            </a:r>
          </a:p>
          <a:p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un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71" y="1474465"/>
            <a:ext cx="6767739" cy="507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058" y="0"/>
            <a:ext cx="10079567" cy="1259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POD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058" y="6631911"/>
            <a:ext cx="10079567" cy="92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  <a:normAutofit/>
          </a:bodyPr>
          <a:lstStyle>
            <a:lvl1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2pPr>
            <a:lvl3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3pPr>
            <a:lvl4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4pPr>
            <a:lvl5pPr algn="ctr" defTabSz="1006475" rtl="0" eaLnBrk="0" fontAlgn="base" hangingPunct="0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1006475" rtl="0" fontAlgn="base">
              <a:spcBef>
                <a:spcPct val="0"/>
              </a:spcBef>
              <a:spcAft>
                <a:spcPct val="0"/>
              </a:spcAft>
              <a:defRPr sz="49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Unit Conversions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726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0" y="314325"/>
            <a:ext cx="10080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44513" y="1874838"/>
            <a:ext cx="1600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Weight 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4513" y="3094038"/>
            <a:ext cx="8991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Stuff 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44513" y="4313238"/>
            <a:ext cx="8991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Does it matter ?   Ha ha ha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4513" y="5478463"/>
            <a:ext cx="8991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A measure of an object’s tendency to exhibit inertia.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525713" y="1874838"/>
            <a:ext cx="1600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008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0" y="314325"/>
            <a:ext cx="10080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Volume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01713" y="1646238"/>
            <a:ext cx="6324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The loudness of your tv?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77913" y="2789238"/>
            <a:ext cx="6324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The amount of space an object occupies. </a:t>
            </a:r>
          </a:p>
        </p:txBody>
      </p:sp>
      <p:pic>
        <p:nvPicPr>
          <p:cNvPr id="16389" name="Picture 2" descr="http://fernandoepelde.files.wordpress.com/2011/04/photolibrary_rf_photo_of_empty_swimming_po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4049713"/>
            <a:ext cx="46482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57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2" descr="http://communities.ptc.com/servlet/JiveServlet/showImage/102-2368-2-26702/376027_10150405827249928_314467614927_8272478_159845632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10054876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14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0.tqn.com/d/dancemusic/1/0/U/j/2/DSC009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3322638"/>
            <a:ext cx="4876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0" y="434975"/>
            <a:ext cx="100806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Mass vs. Weight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1113" y="1646238"/>
            <a:ext cx="10080626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Kilogram vs. Newton</a:t>
            </a:r>
          </a:p>
        </p:txBody>
      </p:sp>
    </p:spTree>
    <p:extLst>
      <p:ext uri="{BB962C8B-B14F-4D97-AF65-F5344CB8AC3E}">
        <p14:creationId xmlns:p14="http://schemas.microsoft.com/office/powerpoint/2010/main" val="144002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379663"/>
            <a:ext cx="4075113" cy="36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5003800" y="1487488"/>
            <a:ext cx="4640263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A = (a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 eaLnBrk="1" hangingPunct="1"/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B = (b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en-US" altLang="en-US" sz="29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7613" y="3803650"/>
            <a:ext cx="4716462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+ B=(a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53013" y="5651500"/>
            <a:ext cx="4440237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- B=(a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</a:t>
            </a:r>
            <a:r>
              <a:rPr lang="en-US" altLang="en-US" sz="2900" baseline="-25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9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4968875" y="3082925"/>
            <a:ext cx="4716463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5027613" y="4930775"/>
            <a:ext cx="4716462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Subtraction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90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789488" y="3995738"/>
            <a:ext cx="47466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275513" y="1306513"/>
            <a:ext cx="0" cy="53768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5"/>
          <p:cNvSpPr>
            <a:spLocks noChangeArrowheads="1"/>
          </p:cNvSpPr>
          <p:nvPr/>
        </p:nvSpPr>
        <p:spPr bwMode="auto">
          <a:xfrm>
            <a:off x="7334250" y="1057275"/>
            <a:ext cx="3190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9386888" y="3505200"/>
            <a:ext cx="319087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283450" y="2147888"/>
            <a:ext cx="1309688" cy="183673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615363" y="2184400"/>
            <a:ext cx="12700" cy="178752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83450" y="3960813"/>
            <a:ext cx="1322388" cy="11112"/>
          </a:xfrm>
          <a:prstGeom prst="straightConnector1">
            <a:avLst/>
          </a:prstGeom>
          <a:ln w="28575">
            <a:solidFill>
              <a:srgbClr val="92D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5641975" y="2603500"/>
          <a:ext cx="1008063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914400" imgH="198720" progId="">
                  <p:embed/>
                </p:oleObj>
              </mc:Choice>
              <mc:Fallback>
                <p:oleObj name="Equation" r:id="rId3" imgW="914400" imgH="198720" progId="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975" y="2603500"/>
                        <a:ext cx="1008063" cy="219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TextBox 16"/>
          <p:cNvSpPr txBox="1">
            <a:spLocks noChangeArrowheads="1"/>
          </p:cNvSpPr>
          <p:nvPr/>
        </p:nvSpPr>
        <p:spPr bwMode="auto">
          <a:xfrm>
            <a:off x="7519988" y="2787650"/>
            <a:ext cx="608012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1036" name="TextBox 19"/>
          <p:cNvSpPr txBox="1">
            <a:spLocks noChangeArrowheads="1"/>
          </p:cNvSpPr>
          <p:nvPr/>
        </p:nvSpPr>
        <p:spPr bwMode="auto">
          <a:xfrm>
            <a:off x="7486650" y="3581400"/>
            <a:ext cx="6096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7" name="TextBox 17"/>
          <p:cNvSpPr txBox="1">
            <a:spLocks noChangeArrowheads="1"/>
          </p:cNvSpPr>
          <p:nvPr/>
        </p:nvSpPr>
        <p:spPr bwMode="auto">
          <a:xfrm>
            <a:off x="7678738" y="4054475"/>
            <a:ext cx="6096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Box 20"/>
          <p:cNvSpPr txBox="1">
            <a:spLocks noChangeArrowheads="1"/>
          </p:cNvSpPr>
          <p:nvPr/>
        </p:nvSpPr>
        <p:spPr bwMode="auto">
          <a:xfrm>
            <a:off x="8702675" y="2973388"/>
            <a:ext cx="6096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9" name="TextBox 21"/>
          <p:cNvSpPr txBox="1">
            <a:spLocks noChangeArrowheads="1"/>
          </p:cNvSpPr>
          <p:nvPr/>
        </p:nvSpPr>
        <p:spPr bwMode="auto">
          <a:xfrm>
            <a:off x="1557338" y="4632325"/>
            <a:ext cx="28003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31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= ?</a:t>
            </a:r>
          </a:p>
        </p:txBody>
      </p:sp>
      <p:sp>
        <p:nvSpPr>
          <p:cNvPr id="1040" name="TextBox 22"/>
          <p:cNvSpPr txBox="1">
            <a:spLocks noChangeArrowheads="1"/>
          </p:cNvSpPr>
          <p:nvPr/>
        </p:nvSpPr>
        <p:spPr bwMode="auto">
          <a:xfrm>
            <a:off x="1566863" y="5405438"/>
            <a:ext cx="22240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31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 = ?</a:t>
            </a:r>
          </a:p>
        </p:txBody>
      </p:sp>
      <p:sp>
        <p:nvSpPr>
          <p:cNvPr id="1041" name="TextBox 23"/>
          <p:cNvSpPr txBox="1">
            <a:spLocks noChangeArrowheads="1"/>
          </p:cNvSpPr>
          <p:nvPr/>
        </p:nvSpPr>
        <p:spPr bwMode="auto">
          <a:xfrm>
            <a:off x="1349375" y="1416050"/>
            <a:ext cx="23002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sin=opp/hyp</a:t>
            </a:r>
          </a:p>
        </p:txBody>
      </p:sp>
      <p:sp>
        <p:nvSpPr>
          <p:cNvPr id="1042" name="TextBox 24"/>
          <p:cNvSpPr txBox="1">
            <a:spLocks noChangeArrowheads="1"/>
          </p:cNvSpPr>
          <p:nvPr/>
        </p:nvSpPr>
        <p:spPr bwMode="auto">
          <a:xfrm>
            <a:off x="1333500" y="2308225"/>
            <a:ext cx="23002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cos=</a:t>
            </a:r>
            <a:r>
              <a:rPr lang="en-US" alt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en-US" alt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3" name="TextBox 25"/>
          <p:cNvSpPr txBox="1">
            <a:spLocks noChangeArrowheads="1"/>
          </p:cNvSpPr>
          <p:nvPr/>
        </p:nvSpPr>
        <p:spPr bwMode="auto">
          <a:xfrm>
            <a:off x="1362075" y="3260725"/>
            <a:ext cx="229711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tan=</a:t>
            </a:r>
            <a:r>
              <a:rPr lang="en-US" alt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opp</a:t>
            </a:r>
            <a:r>
              <a:rPr lang="en-US" altLang="en-US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3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endParaRPr lang="en-US" alt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4" name="TextBox 26"/>
          <p:cNvSpPr txBox="1">
            <a:spLocks noChangeArrowheads="1"/>
          </p:cNvSpPr>
          <p:nvPr/>
        </p:nvSpPr>
        <p:spPr bwMode="auto">
          <a:xfrm>
            <a:off x="1574800" y="6164263"/>
            <a:ext cx="22256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|V| = ?</a:t>
            </a:r>
          </a:p>
        </p:txBody>
      </p:sp>
    </p:spTree>
    <p:extLst>
      <p:ext uri="{BB962C8B-B14F-4D97-AF65-F5344CB8AC3E}">
        <p14:creationId xmlns:p14="http://schemas.microsoft.com/office/powerpoint/2010/main" val="35620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spiritualgarden.net/images/science/elecro-magne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2" y="1036637"/>
            <a:ext cx="4761699" cy="63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Electromagnetism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spacecollective.org/userdata/o4iqT0cY/1288581690/thermodynam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2" y="963439"/>
            <a:ext cx="6792912" cy="658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3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upload.wikimedia.org/wikipedia/commons/a/a0/Military_laser_experi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5139"/>
            <a:ext cx="10089900" cy="65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Nuclear Physics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346" name="Picture 2" descr="http://img.gawkerassets.com/img/18u1pcnok4p3ujpg/orig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" y="1874837"/>
            <a:ext cx="10099435" cy="568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theenergylibrary.com/files/imagecache/taxonomy_term_image/images/C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" y="1265238"/>
            <a:ext cx="10061736" cy="629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85725"/>
            <a:ext cx="10080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Physics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31837"/>
            <a:ext cx="1008062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http://www.cyriak.co.uk/lhc/lhc-webcams.html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1793</TotalTime>
  <Words>372</Words>
  <Application>Microsoft Office PowerPoint</Application>
  <PresentationFormat>Custom</PresentationFormat>
  <Paragraphs>143</Paragraphs>
  <Slides>42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Microsoft YaHei</vt:lpstr>
      <vt:lpstr>Arial</vt:lpstr>
      <vt:lpstr>Calibri</vt:lpstr>
      <vt:lpstr>Lucida Sans Unicode</vt:lpstr>
      <vt:lpstr>Mangal</vt:lpstr>
      <vt:lpstr>StarSymbol</vt:lpstr>
      <vt:lpstr>Tahoma</vt:lpstr>
      <vt:lpstr>Times New Roman</vt:lpstr>
      <vt:lpstr>Theme1</vt:lpstr>
      <vt:lpstr>Equation</vt:lpstr>
      <vt:lpstr>PowerPoint Presentation</vt:lpstr>
      <vt:lpstr>Physics</vt:lpstr>
      <vt:lpstr>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Realms</vt:lpstr>
      <vt:lpstr>Classical</vt:lpstr>
      <vt:lpstr>Relativistic</vt:lpstr>
      <vt:lpstr>Quantum</vt:lpstr>
      <vt:lpstr>Grand Unified Theory</vt:lpstr>
      <vt:lpstr>PowerPoint Presentation</vt:lpstr>
      <vt:lpstr>PowerPoint Presentation</vt:lpstr>
      <vt:lpstr>PowerPoint Presentation</vt:lpstr>
      <vt:lpstr>PowerPoint Presentation</vt:lpstr>
      <vt:lpstr>The Solvay Conference</vt:lpstr>
      <vt:lpstr>PowerPoint Presentation</vt:lpstr>
      <vt:lpstr>Also…</vt:lpstr>
      <vt:lpstr>PowerPoint Presentation</vt:lpstr>
      <vt:lpstr>PowerPoint Presentation</vt:lpstr>
      <vt:lpstr>PowerPoint Presentation</vt:lpstr>
      <vt:lpstr>“Physics is the queen science, all else is merely stamp collecting.”</vt:lpstr>
      <vt:lpstr>PowerPoint Presentation</vt:lpstr>
      <vt:lpstr>Physics</vt:lpstr>
      <vt:lpstr>Everywhere</vt:lpstr>
      <vt:lpstr>Physics</vt:lpstr>
      <vt:lpstr>PowerPoint Presentation</vt:lpstr>
      <vt:lpstr>The Scientific Method</vt:lpstr>
      <vt:lpstr>PowerPoint Presentation</vt:lpstr>
      <vt:lpstr>Physics</vt:lpstr>
      <vt:lpstr>Because it’s freaking awesome</vt:lpstr>
      <vt:lpstr>Units</vt:lpstr>
      <vt:lpstr>Definitions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Xiaojian</dc:creator>
  <cp:lastModifiedBy>Vern Hart</cp:lastModifiedBy>
  <cp:revision>179</cp:revision>
  <dcterms:created xsi:type="dcterms:W3CDTF">2013-08-04T23:44:17Z</dcterms:created>
  <dcterms:modified xsi:type="dcterms:W3CDTF">2017-08-23T17:27:17Z</dcterms:modified>
</cp:coreProperties>
</file>